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8" r:id="rId3"/>
    <p:sldId id="259" r:id="rId4"/>
    <p:sldId id="260" r:id="rId5"/>
    <p:sldId id="257" r:id="rId6"/>
    <p:sldId id="262" r:id="rId7"/>
    <p:sldId id="261" r:id="rId8"/>
    <p:sldId id="263" r:id="rId9"/>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908" autoAdjust="0"/>
  </p:normalViewPr>
  <p:slideViewPr>
    <p:cSldViewPr>
      <p:cViewPr varScale="1">
        <p:scale>
          <a:sx n="59" d="100"/>
          <a:sy n="59" d="100"/>
        </p:scale>
        <p:origin x="-153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E6D164CE-3F15-4123-9A87-1764E9BA2E5D}" type="datetimeFigureOut">
              <a:rPr kumimoji="1" lang="ja-JP" altLang="en-US" smtClean="0"/>
              <a:t>2012/1/30</a:t>
            </a:fld>
            <a:endParaRPr kumimoji="1" lang="ja-JP" altLang="en-US"/>
          </a:p>
        </p:txBody>
      </p:sp>
      <p:sp>
        <p:nvSpPr>
          <p:cNvPr id="4" name="フッター プレースホルダー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7D8F7DBF-D26E-409F-A4AF-3862AE697B06}" type="slidenum">
              <a:rPr kumimoji="1" lang="ja-JP" altLang="en-US" smtClean="0"/>
              <a:t>‹#›</a:t>
            </a:fld>
            <a:endParaRPr kumimoji="1" lang="ja-JP" altLang="en-US"/>
          </a:p>
        </p:txBody>
      </p:sp>
    </p:spTree>
    <p:extLst>
      <p:ext uri="{BB962C8B-B14F-4D97-AF65-F5344CB8AC3E}">
        <p14:creationId xmlns:p14="http://schemas.microsoft.com/office/powerpoint/2010/main" val="3865361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F5388036-1CB9-48CC-94BE-B810F6A98D36}" type="datetimeFigureOut">
              <a:rPr kumimoji="1" lang="ja-JP" altLang="en-US" smtClean="0"/>
              <a:t>2012/1/30</a:t>
            </a:fld>
            <a:endParaRPr kumimoji="1" lang="ja-JP" altLang="en-US"/>
          </a:p>
        </p:txBody>
      </p:sp>
      <p:sp>
        <p:nvSpPr>
          <p:cNvPr id="4" name="スライド イメージ プレースホルダー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5F32F8D9-F74D-43E7-9B24-85BAF7A3E211}" type="slidenum">
              <a:rPr kumimoji="1" lang="ja-JP" altLang="en-US" smtClean="0"/>
              <a:t>‹#›</a:t>
            </a:fld>
            <a:endParaRPr kumimoji="1" lang="ja-JP" altLang="en-US"/>
          </a:p>
        </p:txBody>
      </p:sp>
    </p:spTree>
    <p:extLst>
      <p:ext uri="{BB962C8B-B14F-4D97-AF65-F5344CB8AC3E}">
        <p14:creationId xmlns:p14="http://schemas.microsoft.com/office/powerpoint/2010/main" val="39904212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F32F8D9-F74D-43E7-9B24-85BAF7A3E211}" type="slidenum">
              <a:rPr kumimoji="1" lang="ja-JP" altLang="en-US" smtClean="0"/>
              <a:t>1</a:t>
            </a:fld>
            <a:endParaRPr kumimoji="1" lang="ja-JP" altLang="en-US"/>
          </a:p>
        </p:txBody>
      </p:sp>
    </p:spTree>
    <p:extLst>
      <p:ext uri="{BB962C8B-B14F-4D97-AF65-F5344CB8AC3E}">
        <p14:creationId xmlns:p14="http://schemas.microsoft.com/office/powerpoint/2010/main" val="2693798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F32F8D9-F74D-43E7-9B24-85BAF7A3E211}" type="slidenum">
              <a:rPr kumimoji="1" lang="ja-JP" altLang="en-US" smtClean="0"/>
              <a:t>2</a:t>
            </a:fld>
            <a:endParaRPr kumimoji="1" lang="ja-JP" altLang="en-US"/>
          </a:p>
        </p:txBody>
      </p:sp>
    </p:spTree>
    <p:extLst>
      <p:ext uri="{BB962C8B-B14F-4D97-AF65-F5344CB8AC3E}">
        <p14:creationId xmlns:p14="http://schemas.microsoft.com/office/powerpoint/2010/main" val="4055797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移動時間は基本的には移動速度に反比例するが、移動のための交通に関するシステム的規定性のため、単純ではない。飛行機は騒音問題や安全性確保のため飛行場の設置可能場所が限定されるため、高速鉄道よりも時間がかかる場合がある</a:t>
            </a:r>
            <a:endParaRPr kumimoji="1" lang="ja-JP" altLang="en-US" dirty="0"/>
          </a:p>
        </p:txBody>
      </p:sp>
      <p:sp>
        <p:nvSpPr>
          <p:cNvPr id="4" name="スライド番号プレースホルダー 3"/>
          <p:cNvSpPr>
            <a:spLocks noGrp="1"/>
          </p:cNvSpPr>
          <p:nvPr>
            <p:ph type="sldNum" sz="quarter" idx="10"/>
          </p:nvPr>
        </p:nvSpPr>
        <p:spPr/>
        <p:txBody>
          <a:bodyPr/>
          <a:lstStyle/>
          <a:p>
            <a:fld id="{5F32F8D9-F74D-43E7-9B24-85BAF7A3E211}" type="slidenum">
              <a:rPr kumimoji="1" lang="ja-JP" altLang="en-US" smtClean="0"/>
              <a:t>3</a:t>
            </a:fld>
            <a:endParaRPr kumimoji="1" lang="ja-JP" altLang="en-US"/>
          </a:p>
        </p:txBody>
      </p:sp>
    </p:spTree>
    <p:extLst>
      <p:ext uri="{BB962C8B-B14F-4D97-AF65-F5344CB8AC3E}">
        <p14:creationId xmlns:p14="http://schemas.microsoft.com/office/powerpoint/2010/main" val="51384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移動時間に関してどちらが有利なのかが移動距離によって変化する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ある一定距離以上に関しては、移動時間と価格の間でトレードオフ関係が存在する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5F32F8D9-F74D-43E7-9B24-85BAF7A3E211}" type="slidenum">
              <a:rPr kumimoji="1" lang="ja-JP" altLang="en-US" smtClean="0"/>
              <a:t>4</a:t>
            </a:fld>
            <a:endParaRPr kumimoji="1" lang="ja-JP" altLang="en-US"/>
          </a:p>
        </p:txBody>
      </p:sp>
    </p:spTree>
    <p:extLst>
      <p:ext uri="{BB962C8B-B14F-4D97-AF65-F5344CB8AC3E}">
        <p14:creationId xmlns:p14="http://schemas.microsoft.com/office/powerpoint/2010/main" val="439834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F32F8D9-F74D-43E7-9B24-85BAF7A3E211}" type="slidenum">
              <a:rPr kumimoji="1" lang="ja-JP" altLang="en-US" smtClean="0"/>
              <a:t>5</a:t>
            </a:fld>
            <a:endParaRPr kumimoji="1" lang="ja-JP" altLang="en-US"/>
          </a:p>
        </p:txBody>
      </p:sp>
    </p:spTree>
    <p:extLst>
      <p:ext uri="{BB962C8B-B14F-4D97-AF65-F5344CB8AC3E}">
        <p14:creationId xmlns:p14="http://schemas.microsoft.com/office/powerpoint/2010/main" val="2681745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200" kern="1200" dirty="0" smtClean="0">
                <a:solidFill>
                  <a:schemeClr val="tx1"/>
                </a:solidFill>
                <a:effectLst/>
                <a:latin typeface="+mn-lt"/>
                <a:ea typeface="+mn-ea"/>
                <a:cs typeface="+mn-cs"/>
              </a:rPr>
              <a:t>「シャープ　</a:t>
            </a:r>
            <a:r>
              <a:rPr kumimoji="1" lang="en-US" altLang="ja-JP" sz="1200" kern="1200" dirty="0" smtClean="0">
                <a:solidFill>
                  <a:schemeClr val="tx1"/>
                </a:solidFill>
                <a:effectLst/>
                <a:latin typeface="+mn-lt"/>
                <a:ea typeface="+mn-ea"/>
                <a:cs typeface="+mn-cs"/>
              </a:rPr>
              <a:t>ALL IC </a:t>
            </a:r>
            <a:r>
              <a:rPr kumimoji="1" lang="ja-JP" altLang="ja-JP" sz="1200" kern="1200" dirty="0" smtClean="0">
                <a:solidFill>
                  <a:schemeClr val="tx1"/>
                </a:solidFill>
                <a:effectLst/>
                <a:latin typeface="+mn-lt"/>
                <a:ea typeface="+mn-ea"/>
                <a:cs typeface="+mn-cs"/>
              </a:rPr>
              <a:t>コンペット</a:t>
            </a:r>
            <a:r>
              <a:rPr kumimoji="1" lang="en-US" altLang="ja-JP" sz="1200" kern="1200" dirty="0" smtClean="0">
                <a:solidFill>
                  <a:schemeClr val="tx1"/>
                </a:solidFill>
                <a:effectLst/>
                <a:latin typeface="+mn-lt"/>
                <a:ea typeface="+mn-ea"/>
                <a:cs typeface="+mn-cs"/>
              </a:rPr>
              <a:t> CS-16</a:t>
            </a:r>
            <a:r>
              <a:rPr kumimoji="1" lang="ja-JP" altLang="ja-JP" sz="1200" kern="1200" dirty="0" smtClean="0">
                <a:solidFill>
                  <a:schemeClr val="tx1"/>
                </a:solidFill>
                <a:effectLst/>
                <a:latin typeface="+mn-lt"/>
                <a:ea typeface="+mn-ea"/>
                <a:cs typeface="+mn-cs"/>
              </a:rPr>
              <a:t>」国立科学博物館－産業技術の歴史</a:t>
            </a:r>
          </a:p>
          <a:p>
            <a:r>
              <a:rPr kumimoji="1" lang="en-US" altLang="ja-JP" sz="1200" kern="1200" dirty="0" smtClean="0">
                <a:solidFill>
                  <a:schemeClr val="tx1"/>
                </a:solidFill>
                <a:effectLst/>
                <a:latin typeface="+mn-lt"/>
                <a:ea typeface="+mn-ea"/>
                <a:cs typeface="+mn-cs"/>
              </a:rPr>
              <a:t>http://sts.kahaku.go.jp/sts/detail.php?&amp;key=900990151019&amp;APage=1095</a:t>
            </a:r>
            <a:endParaRPr kumimoji="1" lang="ja-JP" altLang="ja-JP" sz="1200" kern="1200" dirty="0" smtClean="0">
              <a:solidFill>
                <a:schemeClr val="tx1"/>
              </a:solidFill>
              <a:effectLst/>
              <a:latin typeface="+mn-lt"/>
              <a:ea typeface="+mn-ea"/>
              <a:cs typeface="+mn-cs"/>
            </a:endParaRPr>
          </a:p>
          <a:p>
            <a:r>
              <a:rPr kumimoji="1" lang="ja-JP" altLang="ja-JP" sz="1200" kern="1200" dirty="0" smtClean="0">
                <a:solidFill>
                  <a:schemeClr val="tx1"/>
                </a:solidFill>
                <a:effectLst/>
                <a:latin typeface="+mn-lt"/>
                <a:ea typeface="+mn-ea"/>
                <a:cs typeface="+mn-cs"/>
              </a:rPr>
              <a:t>「世界初の</a:t>
            </a:r>
            <a:r>
              <a:rPr kumimoji="1" lang="en-US" altLang="ja-JP" sz="1200" kern="1200" dirty="0" smtClean="0">
                <a:solidFill>
                  <a:schemeClr val="tx1"/>
                </a:solidFill>
                <a:effectLst/>
                <a:latin typeface="+mn-lt"/>
                <a:ea typeface="+mn-ea"/>
                <a:cs typeface="+mn-cs"/>
              </a:rPr>
              <a:t>MOS</a:t>
            </a:r>
            <a:r>
              <a:rPr kumimoji="1" lang="ja-JP" altLang="ja-JP" sz="1200" kern="1200" dirty="0" smtClean="0">
                <a:solidFill>
                  <a:schemeClr val="tx1"/>
                </a:solidFill>
                <a:effectLst/>
                <a:latin typeface="+mn-lt"/>
                <a:ea typeface="+mn-ea"/>
                <a:cs typeface="+mn-cs"/>
              </a:rPr>
              <a:t>型</a:t>
            </a:r>
            <a:r>
              <a:rPr kumimoji="1" lang="en-US" altLang="ja-JP" sz="1200" kern="1200" dirty="0" smtClean="0">
                <a:solidFill>
                  <a:schemeClr val="tx1"/>
                </a:solidFill>
                <a:effectLst/>
                <a:latin typeface="+mn-lt"/>
                <a:ea typeface="+mn-ea"/>
                <a:cs typeface="+mn-cs"/>
              </a:rPr>
              <a:t>IC</a:t>
            </a:r>
            <a:r>
              <a:rPr kumimoji="1" lang="ja-JP" altLang="ja-JP" sz="1200" kern="1200" dirty="0" smtClean="0">
                <a:solidFill>
                  <a:schemeClr val="tx1"/>
                </a:solidFill>
                <a:effectLst/>
                <a:latin typeface="+mn-lt"/>
                <a:ea typeface="+mn-ea"/>
                <a:cs typeface="+mn-cs"/>
              </a:rPr>
              <a:t>搭載のオール</a:t>
            </a:r>
            <a:r>
              <a:rPr kumimoji="1" lang="en-US" altLang="ja-JP" sz="1200" kern="1200" dirty="0" smtClean="0">
                <a:solidFill>
                  <a:schemeClr val="tx1"/>
                </a:solidFill>
                <a:effectLst/>
                <a:latin typeface="+mn-lt"/>
                <a:ea typeface="+mn-ea"/>
                <a:cs typeface="+mn-cs"/>
              </a:rPr>
              <a:t>IC</a:t>
            </a:r>
            <a:r>
              <a:rPr kumimoji="1" lang="ja-JP" altLang="ja-JP" sz="1200" kern="1200" dirty="0" smtClean="0">
                <a:solidFill>
                  <a:schemeClr val="tx1"/>
                </a:solidFill>
                <a:effectLst/>
                <a:latin typeface="+mn-lt"/>
                <a:ea typeface="+mn-ea"/>
                <a:cs typeface="+mn-cs"/>
              </a:rPr>
              <a:t>電卓。集積度が高く、低消費電力だが、動作が不安定なため一般には使われていなかった</a:t>
            </a:r>
            <a:r>
              <a:rPr kumimoji="1" lang="en-US" altLang="ja-JP" sz="1200" kern="1200" dirty="0" smtClean="0">
                <a:solidFill>
                  <a:schemeClr val="tx1"/>
                </a:solidFill>
                <a:effectLst/>
                <a:latin typeface="+mn-lt"/>
                <a:ea typeface="+mn-ea"/>
                <a:cs typeface="+mn-cs"/>
              </a:rPr>
              <a:t>MOSIC</a:t>
            </a:r>
            <a:r>
              <a:rPr kumimoji="1" lang="ja-JP" altLang="ja-JP" sz="1200" kern="1200" dirty="0" smtClean="0">
                <a:solidFill>
                  <a:schemeClr val="tx1"/>
                </a:solidFill>
                <a:effectLst/>
                <a:latin typeface="+mn-lt"/>
                <a:ea typeface="+mn-ea"/>
                <a:cs typeface="+mn-cs"/>
              </a:rPr>
              <a:t>を採用。これにより、</a:t>
            </a:r>
            <a:r>
              <a:rPr kumimoji="1" lang="ja-JP" altLang="ja-JP" sz="1200" b="1" kern="1200" dirty="0" smtClean="0">
                <a:solidFill>
                  <a:schemeClr val="tx1"/>
                </a:solidFill>
                <a:effectLst/>
                <a:latin typeface="+mn-lt"/>
                <a:ea typeface="+mn-ea"/>
                <a:cs typeface="+mn-cs"/>
              </a:rPr>
              <a:t>バイポーラ型だと</a:t>
            </a:r>
            <a:r>
              <a:rPr kumimoji="1" lang="en-US" altLang="ja-JP" sz="1200" b="1" kern="1200" dirty="0" smtClean="0">
                <a:solidFill>
                  <a:schemeClr val="tx1"/>
                </a:solidFill>
                <a:effectLst/>
                <a:latin typeface="+mn-lt"/>
                <a:ea typeface="+mn-ea"/>
                <a:cs typeface="+mn-cs"/>
              </a:rPr>
              <a:t>300</a:t>
            </a:r>
            <a:r>
              <a:rPr kumimoji="1" lang="ja-JP" altLang="ja-JP" sz="1200" b="1" kern="1200" dirty="0" smtClean="0">
                <a:solidFill>
                  <a:schemeClr val="tx1"/>
                </a:solidFill>
                <a:effectLst/>
                <a:latin typeface="+mn-lt"/>
                <a:ea typeface="+mn-ea"/>
                <a:cs typeface="+mn-cs"/>
              </a:rPr>
              <a:t>～</a:t>
            </a:r>
            <a:r>
              <a:rPr kumimoji="1" lang="en-US" altLang="ja-JP" sz="1200" b="1" kern="1200" dirty="0" smtClean="0">
                <a:solidFill>
                  <a:schemeClr val="tx1"/>
                </a:solidFill>
                <a:effectLst/>
                <a:latin typeface="+mn-lt"/>
                <a:ea typeface="+mn-ea"/>
                <a:cs typeface="+mn-cs"/>
              </a:rPr>
              <a:t>500</a:t>
            </a:r>
            <a:r>
              <a:rPr kumimoji="1" lang="ja-JP" altLang="ja-JP" sz="1200" b="1" kern="1200" dirty="0" smtClean="0">
                <a:solidFill>
                  <a:schemeClr val="tx1"/>
                </a:solidFill>
                <a:effectLst/>
                <a:latin typeface="+mn-lt"/>
                <a:ea typeface="+mn-ea"/>
                <a:cs typeface="+mn-cs"/>
              </a:rPr>
              <a:t>個必要な</a:t>
            </a:r>
            <a:r>
              <a:rPr kumimoji="1" lang="en-US" altLang="ja-JP" sz="1200" b="1" kern="1200" dirty="0" smtClean="0">
                <a:solidFill>
                  <a:schemeClr val="tx1"/>
                </a:solidFill>
                <a:effectLst/>
                <a:latin typeface="+mn-lt"/>
                <a:ea typeface="+mn-ea"/>
                <a:cs typeface="+mn-cs"/>
              </a:rPr>
              <a:t>IC</a:t>
            </a:r>
            <a:r>
              <a:rPr kumimoji="1" lang="ja-JP" altLang="ja-JP" sz="1200" b="1" kern="1200" dirty="0" smtClean="0">
                <a:solidFill>
                  <a:schemeClr val="tx1"/>
                </a:solidFill>
                <a:effectLst/>
                <a:latin typeface="+mn-lt"/>
                <a:ea typeface="+mn-ea"/>
                <a:cs typeface="+mn-cs"/>
              </a:rPr>
              <a:t>が</a:t>
            </a:r>
            <a:r>
              <a:rPr kumimoji="1" lang="en-US" altLang="ja-JP" sz="1200" b="1" kern="1200" dirty="0" smtClean="0">
                <a:solidFill>
                  <a:schemeClr val="tx1"/>
                </a:solidFill>
                <a:effectLst/>
                <a:latin typeface="+mn-lt"/>
                <a:ea typeface="+mn-ea"/>
                <a:cs typeface="+mn-cs"/>
              </a:rPr>
              <a:t>59</a:t>
            </a:r>
            <a:r>
              <a:rPr kumimoji="1" lang="ja-JP" altLang="ja-JP" sz="1200" b="1" kern="1200" dirty="0" smtClean="0">
                <a:solidFill>
                  <a:schemeClr val="tx1"/>
                </a:solidFill>
                <a:effectLst/>
                <a:latin typeface="+mn-lt"/>
                <a:ea typeface="+mn-ea"/>
                <a:cs typeface="+mn-cs"/>
              </a:rPr>
              <a:t>個に減り、重量は</a:t>
            </a:r>
            <a:r>
              <a:rPr kumimoji="1" lang="en-US" altLang="ja-JP" sz="1200" b="1" kern="1200" dirty="0" smtClean="0">
                <a:solidFill>
                  <a:schemeClr val="tx1"/>
                </a:solidFill>
                <a:effectLst/>
                <a:latin typeface="+mn-lt"/>
                <a:ea typeface="+mn-ea"/>
                <a:cs typeface="+mn-cs"/>
              </a:rPr>
              <a:t>3</a:t>
            </a:r>
            <a:r>
              <a:rPr kumimoji="1" lang="ja-JP" altLang="ja-JP" sz="1200" b="1" kern="1200" dirty="0" smtClean="0">
                <a:solidFill>
                  <a:schemeClr val="tx1"/>
                </a:solidFill>
                <a:effectLst/>
                <a:latin typeface="+mn-lt"/>
                <a:ea typeface="+mn-ea"/>
                <a:cs typeface="+mn-cs"/>
              </a:rPr>
              <a:t>分の</a:t>
            </a:r>
            <a:r>
              <a:rPr kumimoji="1" lang="en-US" altLang="ja-JP" sz="1200" b="1" kern="1200" dirty="0" smtClean="0">
                <a:solidFill>
                  <a:schemeClr val="tx1"/>
                </a:solidFill>
                <a:effectLst/>
                <a:latin typeface="+mn-lt"/>
                <a:ea typeface="+mn-ea"/>
                <a:cs typeface="+mn-cs"/>
              </a:rPr>
              <a:t>1</a:t>
            </a:r>
            <a:r>
              <a:rPr kumimoji="1" lang="ja-JP" altLang="ja-JP" sz="1200" b="1" kern="1200" dirty="0" err="1" smtClean="0">
                <a:solidFill>
                  <a:schemeClr val="tx1"/>
                </a:solidFill>
                <a:effectLst/>
                <a:latin typeface="+mn-lt"/>
                <a:ea typeface="+mn-ea"/>
                <a:cs typeface="+mn-cs"/>
              </a:rPr>
              <a:t>、</a:t>
            </a:r>
            <a:r>
              <a:rPr kumimoji="1" lang="ja-JP" altLang="ja-JP" sz="1200" b="1" kern="1200" dirty="0" smtClean="0">
                <a:solidFill>
                  <a:schemeClr val="tx1"/>
                </a:solidFill>
                <a:effectLst/>
                <a:latin typeface="+mn-lt"/>
                <a:ea typeface="+mn-ea"/>
                <a:cs typeface="+mn-cs"/>
              </a:rPr>
              <a:t>消費電力は</a:t>
            </a:r>
            <a:r>
              <a:rPr kumimoji="1" lang="en-US" altLang="ja-JP" sz="1200" b="1" kern="1200" dirty="0" smtClean="0">
                <a:solidFill>
                  <a:schemeClr val="tx1"/>
                </a:solidFill>
                <a:effectLst/>
                <a:latin typeface="+mn-lt"/>
                <a:ea typeface="+mn-ea"/>
                <a:cs typeface="+mn-cs"/>
              </a:rPr>
              <a:t>40</a:t>
            </a:r>
            <a:r>
              <a:rPr kumimoji="1" lang="ja-JP" altLang="ja-JP" sz="1200" b="1" kern="1200" dirty="0" smtClean="0">
                <a:solidFill>
                  <a:schemeClr val="tx1"/>
                </a:solidFill>
                <a:effectLst/>
                <a:latin typeface="+mn-lt"/>
                <a:ea typeface="+mn-ea"/>
                <a:cs typeface="+mn-cs"/>
              </a:rPr>
              <a:t>％になった</a:t>
            </a:r>
            <a:r>
              <a:rPr kumimoji="1" lang="ja-JP" altLang="ja-JP" sz="1200" kern="1200" dirty="0" smtClean="0">
                <a:solidFill>
                  <a:schemeClr val="tx1"/>
                </a:solidFill>
                <a:effectLst/>
                <a:latin typeface="+mn-lt"/>
                <a:ea typeface="+mn-ea"/>
                <a:cs typeface="+mn-cs"/>
              </a:rPr>
              <a:t>。</a:t>
            </a:r>
            <a:r>
              <a:rPr kumimoji="1" lang="en-US" altLang="ja-JP" sz="1200" kern="1200" dirty="0" smtClean="0">
                <a:solidFill>
                  <a:schemeClr val="tx1"/>
                </a:solidFill>
                <a:effectLst/>
                <a:latin typeface="+mn-lt"/>
                <a:ea typeface="+mn-ea"/>
                <a:cs typeface="+mn-cs"/>
              </a:rPr>
              <a:t>MOSIC</a:t>
            </a:r>
            <a:r>
              <a:rPr kumimoji="1" lang="ja-JP" altLang="ja-JP" sz="1200" kern="1200" dirty="0" smtClean="0">
                <a:solidFill>
                  <a:schemeClr val="tx1"/>
                </a:solidFill>
                <a:effectLst/>
                <a:latin typeface="+mn-lt"/>
                <a:ea typeface="+mn-ea"/>
                <a:cs typeface="+mn-cs"/>
              </a:rPr>
              <a:t>採用により、</a:t>
            </a:r>
            <a:r>
              <a:rPr kumimoji="1" lang="en-US" altLang="ja-JP" sz="1200" kern="1200" dirty="0" smtClean="0">
                <a:solidFill>
                  <a:schemeClr val="tx1"/>
                </a:solidFill>
                <a:effectLst/>
                <a:latin typeface="+mn-lt"/>
                <a:ea typeface="+mn-ea"/>
                <a:cs typeface="+mn-cs"/>
              </a:rPr>
              <a:t>LSI</a:t>
            </a:r>
            <a:r>
              <a:rPr kumimoji="1" lang="ja-JP" altLang="ja-JP" sz="1200" kern="1200" dirty="0" smtClean="0">
                <a:solidFill>
                  <a:schemeClr val="tx1"/>
                </a:solidFill>
                <a:effectLst/>
                <a:latin typeface="+mn-lt"/>
                <a:ea typeface="+mn-ea"/>
                <a:cs typeface="+mn-cs"/>
              </a:rPr>
              <a:t>化への道を開いた意義深い製品である。また表示素子を、従来一般的であった米国製のニキシ管に替え、国産技術である新開発の蛍光表示管を初めて採用した。」 </a:t>
            </a:r>
          </a:p>
          <a:p>
            <a:endParaRPr kumimoji="1" lang="ja-JP" altLang="en-US" dirty="0"/>
          </a:p>
        </p:txBody>
      </p:sp>
      <p:sp>
        <p:nvSpPr>
          <p:cNvPr id="4" name="スライド番号プレースホルダー 3"/>
          <p:cNvSpPr>
            <a:spLocks noGrp="1"/>
          </p:cNvSpPr>
          <p:nvPr>
            <p:ph type="sldNum" sz="quarter" idx="10"/>
          </p:nvPr>
        </p:nvSpPr>
        <p:spPr/>
        <p:txBody>
          <a:bodyPr/>
          <a:lstStyle/>
          <a:p>
            <a:fld id="{5F32F8D9-F74D-43E7-9B24-85BAF7A3E211}" type="slidenum">
              <a:rPr kumimoji="1" lang="ja-JP" altLang="en-US" smtClean="0"/>
              <a:t>6</a:t>
            </a:fld>
            <a:endParaRPr kumimoji="1" lang="ja-JP" altLang="en-US"/>
          </a:p>
        </p:txBody>
      </p:sp>
    </p:spTree>
    <p:extLst>
      <p:ext uri="{BB962C8B-B14F-4D97-AF65-F5344CB8AC3E}">
        <p14:creationId xmlns:p14="http://schemas.microsoft.com/office/powerpoint/2010/main" val="3905046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研究開発費や製造設備費など固定費用を低減する方向でのイノベーション</a:t>
            </a:r>
            <a:endParaRPr lang="en-US" altLang="ja-JP" dirty="0" smtClean="0"/>
          </a:p>
          <a:p>
            <a:r>
              <a:rPr kumimoji="1" lang="ja-JP" altLang="en-US" dirty="0" smtClean="0"/>
              <a:t>原材料費や賃金などを低減する方向でのイノベーション</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F32F8D9-F74D-43E7-9B24-85BAF7A3E211}" type="slidenum">
              <a:rPr kumimoji="1" lang="ja-JP" altLang="en-US" smtClean="0"/>
              <a:t>7</a:t>
            </a:fld>
            <a:endParaRPr kumimoji="1" lang="ja-JP" altLang="en-US"/>
          </a:p>
        </p:txBody>
      </p:sp>
    </p:spTree>
    <p:extLst>
      <p:ext uri="{BB962C8B-B14F-4D97-AF65-F5344CB8AC3E}">
        <p14:creationId xmlns:p14="http://schemas.microsoft.com/office/powerpoint/2010/main" val="726664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F32F8D9-F74D-43E7-9B24-85BAF7A3E211}" type="slidenum">
              <a:rPr kumimoji="1" lang="ja-JP" altLang="en-US" smtClean="0"/>
              <a:t>8</a:t>
            </a:fld>
            <a:endParaRPr kumimoji="1" lang="ja-JP" altLang="en-US"/>
          </a:p>
        </p:txBody>
      </p:sp>
    </p:spTree>
    <p:extLst>
      <p:ext uri="{BB962C8B-B14F-4D97-AF65-F5344CB8AC3E}">
        <p14:creationId xmlns:p14="http://schemas.microsoft.com/office/powerpoint/2010/main" val="3014701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65826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3651330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3109666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357022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670274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4235810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2199641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3527337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21217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4171063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715571-F0D7-4E08-B091-24FFAFE7E6BA}" type="datetimeFigureOut">
              <a:rPr kumimoji="1" lang="ja-JP" altLang="en-US" smtClean="0"/>
              <a:t>2012/1/30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1928971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15571-F0D7-4E08-B091-24FFAFE7E6BA}" type="datetimeFigureOut">
              <a:rPr kumimoji="1" lang="ja-JP" altLang="en-US" smtClean="0"/>
              <a:t>2012/1/30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F6F2E-293B-4BE2-94BA-B3F0B2538A5C}" type="slidenum">
              <a:rPr kumimoji="1" lang="ja-JP" altLang="en-US" smtClean="0"/>
              <a:t>‹#›</a:t>
            </a:fld>
            <a:endParaRPr kumimoji="1" lang="ja-JP" altLang="en-US"/>
          </a:p>
        </p:txBody>
      </p:sp>
    </p:spTree>
    <p:extLst>
      <p:ext uri="{BB962C8B-B14F-4D97-AF65-F5344CB8AC3E}">
        <p14:creationId xmlns:p14="http://schemas.microsoft.com/office/powerpoint/2010/main" val="379005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484784"/>
            <a:ext cx="7772400" cy="2115667"/>
          </a:xfrm>
        </p:spPr>
        <p:txBody>
          <a:bodyPr>
            <a:normAutofit/>
          </a:bodyPr>
          <a:lstStyle/>
          <a:p>
            <a:pPr>
              <a:lnSpc>
                <a:spcPct val="150000"/>
              </a:lnSpc>
            </a:pPr>
            <a:r>
              <a:rPr kumimoji="1" lang="ja-JP" altLang="en-US" dirty="0" smtClean="0"/>
              <a:t>技術進歩の基準の多様性と</a:t>
            </a:r>
            <a:r>
              <a:rPr kumimoji="1" lang="en-US" altLang="ja-JP" dirty="0" smtClean="0"/>
              <a:t/>
            </a:r>
            <a:br>
              <a:rPr kumimoji="1" lang="en-US" altLang="ja-JP" dirty="0" smtClean="0"/>
            </a:br>
            <a:r>
              <a:rPr lang="ja-JP" altLang="en-US" dirty="0"/>
              <a:t>技術</a:t>
            </a:r>
            <a:r>
              <a:rPr lang="ja-JP" altLang="en-US" dirty="0" smtClean="0"/>
              <a:t>発展の複線性</a:t>
            </a:r>
            <a:endParaRPr kumimoji="1" lang="ja-JP" altLang="en-US" dirty="0"/>
          </a:p>
        </p:txBody>
      </p:sp>
      <p:sp>
        <p:nvSpPr>
          <p:cNvPr id="3" name="サブタイトル 2"/>
          <p:cNvSpPr>
            <a:spLocks noGrp="1"/>
          </p:cNvSpPr>
          <p:nvPr>
            <p:ph type="subTitle" idx="1"/>
          </p:nvPr>
        </p:nvSpPr>
        <p:spPr>
          <a:xfrm>
            <a:off x="1187624" y="4077072"/>
            <a:ext cx="6584776" cy="1561728"/>
          </a:xfrm>
        </p:spPr>
        <p:txBody>
          <a:bodyPr>
            <a:normAutofit/>
          </a:bodyPr>
          <a:lstStyle/>
          <a:p>
            <a:pPr algn="l"/>
            <a:r>
              <a:rPr lang="ja-JP" altLang="en-US" dirty="0" smtClean="0"/>
              <a:t>製品セグメントの技術的基礎、および、</a:t>
            </a:r>
            <a:endParaRPr lang="ja-JP" altLang="en-US" dirty="0"/>
          </a:p>
          <a:p>
            <a:pPr algn="l"/>
            <a:r>
              <a:rPr kumimoji="1" lang="ja-JP" altLang="en-US" dirty="0" smtClean="0"/>
              <a:t>好適機能範囲論の理論的基礎</a:t>
            </a:r>
            <a:endParaRPr kumimoji="1" lang="en-US" altLang="ja-JP" dirty="0" smtClean="0"/>
          </a:p>
        </p:txBody>
      </p:sp>
    </p:spTree>
    <p:extLst>
      <p:ext uri="{BB962C8B-B14F-4D97-AF65-F5344CB8AC3E}">
        <p14:creationId xmlns:p14="http://schemas.microsoft.com/office/powerpoint/2010/main" val="3543517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13"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210" y="1502787"/>
            <a:ext cx="7760343" cy="473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テキスト ボックス 34"/>
          <p:cNvSpPr txBox="1"/>
          <p:nvPr/>
        </p:nvSpPr>
        <p:spPr>
          <a:xfrm>
            <a:off x="1043608" y="404664"/>
            <a:ext cx="7056784" cy="954107"/>
          </a:xfrm>
          <a:prstGeom prst="rect">
            <a:avLst/>
          </a:prstGeom>
          <a:noFill/>
        </p:spPr>
        <p:txBody>
          <a:bodyPr wrap="square" rtlCol="0">
            <a:spAutoFit/>
          </a:bodyPr>
          <a:lstStyle/>
          <a:p>
            <a:pPr algn="ctr"/>
            <a:r>
              <a:rPr lang="ja-JP" altLang="ja-JP" sz="2800" b="1" dirty="0">
                <a:latin typeface="+mn-ea"/>
              </a:rPr>
              <a:t>陸上交通手段に関する</a:t>
            </a:r>
            <a:r>
              <a:rPr lang="en-US" altLang="ja-JP" sz="2800" b="1" dirty="0">
                <a:latin typeface="+mn-ea"/>
              </a:rPr>
              <a:t>Product </a:t>
            </a:r>
            <a:r>
              <a:rPr lang="en-US" altLang="ja-JP" sz="2800" b="1" dirty="0" smtClean="0">
                <a:latin typeface="+mn-ea"/>
              </a:rPr>
              <a:t>Technology</a:t>
            </a:r>
            <a:br>
              <a:rPr lang="en-US" altLang="ja-JP" sz="2800" b="1" dirty="0" smtClean="0">
                <a:latin typeface="+mn-ea"/>
              </a:rPr>
            </a:br>
            <a:r>
              <a:rPr lang="ja-JP" altLang="ja-JP" sz="2800" b="1" dirty="0" smtClean="0">
                <a:latin typeface="+mn-ea"/>
              </a:rPr>
              <a:t>視点</a:t>
            </a:r>
            <a:r>
              <a:rPr lang="ja-JP" altLang="ja-JP" sz="2800" b="1" dirty="0">
                <a:latin typeface="+mn-ea"/>
              </a:rPr>
              <a:t>から見た技術進歩</a:t>
            </a:r>
            <a:endParaRPr kumimoji="1" lang="ja-JP" altLang="en-US" sz="2800" b="1" dirty="0">
              <a:latin typeface="+mn-ea"/>
            </a:endParaRPr>
          </a:p>
        </p:txBody>
      </p:sp>
      <p:sp>
        <p:nvSpPr>
          <p:cNvPr id="36" name="テキスト ボックス 35"/>
          <p:cNvSpPr txBox="1"/>
          <p:nvPr/>
        </p:nvSpPr>
        <p:spPr>
          <a:xfrm>
            <a:off x="478651" y="3068960"/>
            <a:ext cx="5472607" cy="2862322"/>
          </a:xfrm>
          <a:prstGeom prst="rect">
            <a:avLst/>
          </a:prstGeom>
          <a:noFill/>
        </p:spPr>
        <p:txBody>
          <a:bodyPr wrap="square" rtlCol="0">
            <a:spAutoFit/>
          </a:bodyPr>
          <a:lstStyle/>
          <a:p>
            <a:pPr>
              <a:lnSpc>
                <a:spcPct val="150000"/>
              </a:lnSpc>
            </a:pPr>
            <a:r>
              <a:rPr lang="ja-JP" altLang="en-US" sz="2000" b="1" dirty="0"/>
              <a:t>自転車</a:t>
            </a:r>
            <a:r>
              <a:rPr lang="ja-JP" altLang="en-US" sz="2000" b="1" dirty="0" smtClean="0"/>
              <a:t>技術は、</a:t>
            </a:r>
            <a:endParaRPr lang="en-US" altLang="ja-JP" sz="2000" b="1" dirty="0" smtClean="0"/>
          </a:p>
          <a:p>
            <a:pPr>
              <a:lnSpc>
                <a:spcPct val="150000"/>
              </a:lnSpc>
            </a:pPr>
            <a:r>
              <a:rPr lang="ja-JP" altLang="en-US" sz="2000" b="1" dirty="0" smtClean="0"/>
              <a:t>「速度」性能視点からも</a:t>
            </a:r>
            <a:endParaRPr lang="en-US" altLang="ja-JP" sz="2000" b="1" dirty="0" smtClean="0"/>
          </a:p>
          <a:p>
            <a:pPr>
              <a:lnSpc>
                <a:spcPct val="150000"/>
              </a:lnSpc>
            </a:pPr>
            <a:r>
              <a:rPr lang="ja-JP" altLang="en-US" sz="2000" b="1" dirty="0" smtClean="0"/>
              <a:t>「輸送可能重量」性能視点からも</a:t>
            </a:r>
            <a:endParaRPr lang="en-US" altLang="ja-JP" sz="2000" b="1" dirty="0" smtClean="0"/>
          </a:p>
          <a:p>
            <a:pPr>
              <a:lnSpc>
                <a:spcPct val="150000"/>
              </a:lnSpc>
            </a:pPr>
            <a:r>
              <a:rPr lang="ja-JP" altLang="en-US" sz="2000" b="1" dirty="0" smtClean="0"/>
              <a:t>先行技術よりも性能が低い。</a:t>
            </a:r>
            <a:endParaRPr lang="en-US" altLang="ja-JP" sz="2000" b="1" dirty="0" smtClean="0"/>
          </a:p>
          <a:p>
            <a:pPr>
              <a:lnSpc>
                <a:spcPct val="150000"/>
              </a:lnSpc>
            </a:pPr>
            <a:r>
              <a:rPr lang="ja-JP" altLang="en-US" sz="2000" b="1" dirty="0"/>
              <a:t>それに</a:t>
            </a:r>
            <a:r>
              <a:rPr lang="ja-JP" altLang="en-US" sz="2000" b="1" dirty="0" smtClean="0"/>
              <a:t>も関わらず、なぜ</a:t>
            </a:r>
            <a:r>
              <a:rPr lang="en-US" altLang="ja-JP" sz="2000" b="1" dirty="0" smtClean="0"/>
              <a:t>19</a:t>
            </a:r>
            <a:r>
              <a:rPr lang="ja-JP" altLang="en-US" sz="2000" b="1" dirty="0" smtClean="0"/>
              <a:t>世紀後半期に</a:t>
            </a:r>
            <a:endParaRPr lang="en-US" altLang="ja-JP" sz="2000" b="1" dirty="0" smtClean="0"/>
          </a:p>
          <a:p>
            <a:pPr>
              <a:lnSpc>
                <a:spcPct val="150000"/>
              </a:lnSpc>
            </a:pPr>
            <a:r>
              <a:rPr lang="ja-JP" altLang="en-US" sz="2000" b="1" dirty="0" smtClean="0"/>
              <a:t>製品イノベーション</a:t>
            </a:r>
            <a:r>
              <a:rPr lang="ja-JP" altLang="en-US" sz="2000" b="1" dirty="0"/>
              <a:t>が積極的</a:t>
            </a:r>
            <a:r>
              <a:rPr lang="ja-JP" altLang="en-US" sz="2000" b="1" dirty="0" smtClean="0"/>
              <a:t>に進められたのか？</a:t>
            </a:r>
          </a:p>
        </p:txBody>
      </p:sp>
      <p:cxnSp>
        <p:nvCxnSpPr>
          <p:cNvPr id="38" name="直線矢印コネクタ 37"/>
          <p:cNvCxnSpPr/>
          <p:nvPr/>
        </p:nvCxnSpPr>
        <p:spPr>
          <a:xfrm flipV="1">
            <a:off x="3347864" y="2564904"/>
            <a:ext cx="2592288" cy="1008112"/>
          </a:xfrm>
          <a:prstGeom prst="straightConnector1">
            <a:avLst/>
          </a:prstGeom>
          <a:ln w="57150">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896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43608" y="548680"/>
            <a:ext cx="7056784" cy="646331"/>
          </a:xfrm>
          <a:prstGeom prst="rect">
            <a:avLst/>
          </a:prstGeom>
          <a:noFill/>
        </p:spPr>
        <p:txBody>
          <a:bodyPr wrap="square" rtlCol="0">
            <a:spAutoFit/>
          </a:bodyPr>
          <a:lstStyle/>
          <a:p>
            <a:pPr algn="ctr"/>
            <a:r>
              <a:rPr lang="ja-JP" altLang="en-US" sz="3600" b="1" dirty="0" smtClean="0">
                <a:latin typeface="+mn-ea"/>
              </a:rPr>
              <a:t>交通手段に関する好適機能範囲</a:t>
            </a:r>
            <a:endParaRPr kumimoji="1" lang="ja-JP" altLang="en-US" sz="3600" b="1" dirty="0">
              <a:latin typeface="+mn-ea"/>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595" y="1098479"/>
            <a:ext cx="7898829" cy="4725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p:cNvSpPr txBox="1"/>
          <p:nvPr/>
        </p:nvSpPr>
        <p:spPr>
          <a:xfrm>
            <a:off x="489595" y="5890158"/>
            <a:ext cx="8036703" cy="400110"/>
          </a:xfrm>
          <a:prstGeom prst="rect">
            <a:avLst/>
          </a:prstGeom>
          <a:noFill/>
        </p:spPr>
        <p:txBody>
          <a:bodyPr wrap="square" rtlCol="0">
            <a:spAutoFit/>
          </a:bodyPr>
          <a:lstStyle/>
          <a:p>
            <a:pPr algn="ctr"/>
            <a:r>
              <a:rPr lang="ja-JP" altLang="en-US" sz="2000" b="1" dirty="0">
                <a:latin typeface="+mn-ea"/>
              </a:rPr>
              <a:t>上記</a:t>
            </a:r>
            <a:r>
              <a:rPr lang="ja-JP" altLang="en-US" sz="2000" b="1" dirty="0" smtClean="0">
                <a:latin typeface="+mn-ea"/>
              </a:rPr>
              <a:t>以外の</a:t>
            </a:r>
            <a:r>
              <a:rPr kumimoji="1" lang="ja-JP" altLang="en-US" sz="2000" b="1" dirty="0" smtClean="0">
                <a:latin typeface="+mn-ea"/>
              </a:rPr>
              <a:t>性能基準 </a:t>
            </a:r>
            <a:r>
              <a:rPr kumimoji="1" lang="en-US" altLang="ja-JP" sz="2000" b="1" dirty="0" smtClean="0">
                <a:latin typeface="+mn-ea"/>
              </a:rPr>
              <a:t>--- </a:t>
            </a:r>
            <a:r>
              <a:rPr kumimoji="1" lang="ja-JP" altLang="en-US" sz="2000" b="1" dirty="0" smtClean="0">
                <a:latin typeface="+mn-ea"/>
              </a:rPr>
              <a:t>走行距離当たり</a:t>
            </a:r>
            <a:r>
              <a:rPr kumimoji="1" lang="en-US" altLang="ja-JP" sz="2000" b="1" dirty="0" smtClean="0">
                <a:latin typeface="+mn-ea"/>
              </a:rPr>
              <a:t>CO</a:t>
            </a:r>
            <a:r>
              <a:rPr kumimoji="1" lang="en-US" altLang="ja-JP" sz="1400" b="1" dirty="0" smtClean="0">
                <a:latin typeface="+mn-ea"/>
              </a:rPr>
              <a:t>2</a:t>
            </a:r>
            <a:r>
              <a:rPr lang="ja-JP" altLang="en-US" sz="2000" b="1" dirty="0" smtClean="0">
                <a:latin typeface="+mn-ea"/>
              </a:rPr>
              <a:t>排出量や、輸送重量など</a:t>
            </a:r>
            <a:endParaRPr kumimoji="1" lang="ja-JP" altLang="en-US" sz="2000" b="1" dirty="0">
              <a:latin typeface="+mn-ea"/>
            </a:endParaRPr>
          </a:p>
        </p:txBody>
      </p:sp>
    </p:spTree>
    <p:extLst>
      <p:ext uri="{BB962C8B-B14F-4D97-AF65-F5344CB8AC3E}">
        <p14:creationId xmlns:p14="http://schemas.microsoft.com/office/powerpoint/2010/main" val="2766211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2348880"/>
            <a:ext cx="8352928" cy="1015663"/>
          </a:xfrm>
          <a:prstGeom prst="rect">
            <a:avLst/>
          </a:prstGeom>
        </p:spPr>
        <p:txBody>
          <a:bodyPr wrap="square">
            <a:spAutoFit/>
          </a:bodyPr>
          <a:lstStyle/>
          <a:p>
            <a:r>
              <a:rPr lang="ja-JP" altLang="en-US" sz="2000" b="1" dirty="0" smtClean="0"/>
              <a:t>飛行機＞</a:t>
            </a:r>
            <a:r>
              <a:rPr lang="ja-JP" altLang="ja-JP" sz="2000" dirty="0" smtClean="0"/>
              <a:t>東京駅</a:t>
            </a:r>
            <a:r>
              <a:rPr lang="ja-JP" altLang="ja-JP" sz="2000" dirty="0"/>
              <a:t>－羽田空港－大阪空港</a:t>
            </a:r>
            <a:r>
              <a:rPr lang="en-US" altLang="ja-JP" sz="2000" dirty="0"/>
              <a:t> </a:t>
            </a:r>
            <a:r>
              <a:rPr lang="ja-JP" altLang="ja-JP" sz="2000" dirty="0"/>
              <a:t>－大阪駅　約</a:t>
            </a:r>
            <a:r>
              <a:rPr lang="en-US" altLang="ja-JP" sz="2000" dirty="0"/>
              <a:t>3</a:t>
            </a:r>
            <a:r>
              <a:rPr lang="ja-JP" altLang="ja-JP" sz="2000" dirty="0" smtClean="0"/>
              <a:t>時間</a:t>
            </a:r>
            <a:r>
              <a:rPr lang="en-US" altLang="ja-JP" sz="2000" dirty="0" smtClean="0"/>
              <a:t>20</a:t>
            </a:r>
            <a:r>
              <a:rPr lang="ja-JP" altLang="ja-JP" sz="2000" dirty="0" smtClean="0"/>
              <a:t>分</a:t>
            </a:r>
            <a:r>
              <a:rPr lang="ja-JP" altLang="en-US" sz="2000" dirty="0" smtClean="0"/>
              <a:t>・</a:t>
            </a:r>
            <a:r>
              <a:rPr lang="en-US" altLang="ja-JP" sz="2000" dirty="0" smtClean="0"/>
              <a:t>23,710</a:t>
            </a:r>
            <a:r>
              <a:rPr lang="ja-JP" altLang="en-US" sz="2000" dirty="0" smtClean="0"/>
              <a:t>円</a:t>
            </a:r>
            <a:endParaRPr lang="ja-JP" altLang="ja-JP" sz="2000" dirty="0"/>
          </a:p>
          <a:p>
            <a:r>
              <a:rPr lang="ja-JP" altLang="en-US" sz="2000" b="1" dirty="0" smtClean="0">
                <a:solidFill>
                  <a:schemeClr val="accent3">
                    <a:lumMod val="50000"/>
                  </a:schemeClr>
                </a:solidFill>
              </a:rPr>
              <a:t>鉄     道＞</a:t>
            </a:r>
            <a:r>
              <a:rPr lang="ja-JP" altLang="ja-JP" sz="2000" dirty="0" smtClean="0">
                <a:solidFill>
                  <a:schemeClr val="accent3">
                    <a:lumMod val="50000"/>
                  </a:schemeClr>
                </a:solidFill>
              </a:rPr>
              <a:t>東京駅－</a:t>
            </a:r>
            <a:r>
              <a:rPr lang="en-US" altLang="ja-JP" sz="2000" dirty="0" smtClean="0">
                <a:solidFill>
                  <a:schemeClr val="accent3">
                    <a:lumMod val="50000"/>
                  </a:schemeClr>
                </a:solidFill>
              </a:rPr>
              <a:t> (</a:t>
            </a:r>
            <a:r>
              <a:rPr lang="ja-JP" altLang="ja-JP" sz="2000" dirty="0">
                <a:solidFill>
                  <a:schemeClr val="accent3">
                    <a:lumMod val="50000"/>
                  </a:schemeClr>
                </a:solidFill>
              </a:rPr>
              <a:t>新幹線</a:t>
            </a:r>
            <a:r>
              <a:rPr lang="en-US" altLang="ja-JP" sz="2000" dirty="0">
                <a:solidFill>
                  <a:schemeClr val="accent3">
                    <a:lumMod val="50000"/>
                  </a:schemeClr>
                </a:solidFill>
              </a:rPr>
              <a:t>)</a:t>
            </a:r>
            <a:r>
              <a:rPr lang="ja-JP" altLang="ja-JP" sz="2000" dirty="0" smtClean="0">
                <a:solidFill>
                  <a:schemeClr val="accent3">
                    <a:lumMod val="50000"/>
                  </a:schemeClr>
                </a:solidFill>
              </a:rPr>
              <a:t>－</a:t>
            </a:r>
            <a:r>
              <a:rPr lang="en-US" altLang="ja-JP" sz="2000" dirty="0" smtClean="0">
                <a:solidFill>
                  <a:schemeClr val="accent3">
                    <a:lumMod val="50000"/>
                  </a:schemeClr>
                </a:solidFill>
              </a:rPr>
              <a:t> </a:t>
            </a:r>
            <a:r>
              <a:rPr lang="ja-JP" altLang="ja-JP" sz="2000" dirty="0" smtClean="0">
                <a:solidFill>
                  <a:schemeClr val="accent3">
                    <a:lumMod val="50000"/>
                  </a:schemeClr>
                </a:solidFill>
              </a:rPr>
              <a:t>新</a:t>
            </a:r>
            <a:r>
              <a:rPr lang="ja-JP" altLang="ja-JP" sz="2000" dirty="0">
                <a:solidFill>
                  <a:schemeClr val="accent3">
                    <a:lumMod val="50000"/>
                  </a:schemeClr>
                </a:solidFill>
              </a:rPr>
              <a:t>大阪駅</a:t>
            </a:r>
            <a:r>
              <a:rPr lang="en-US" altLang="ja-JP" sz="2000" dirty="0">
                <a:solidFill>
                  <a:schemeClr val="accent3">
                    <a:lumMod val="50000"/>
                  </a:schemeClr>
                </a:solidFill>
              </a:rPr>
              <a:t> </a:t>
            </a:r>
            <a:r>
              <a:rPr lang="ja-JP" altLang="ja-JP" sz="2000" dirty="0">
                <a:solidFill>
                  <a:schemeClr val="accent3">
                    <a:lumMod val="50000"/>
                  </a:schemeClr>
                </a:solidFill>
              </a:rPr>
              <a:t>－大阪駅</a:t>
            </a:r>
            <a:r>
              <a:rPr lang="en-US" altLang="ja-JP" sz="2000" dirty="0">
                <a:solidFill>
                  <a:schemeClr val="accent3">
                    <a:lumMod val="50000"/>
                  </a:schemeClr>
                </a:solidFill>
              </a:rPr>
              <a:t>  </a:t>
            </a:r>
            <a:r>
              <a:rPr lang="ja-JP" altLang="ja-JP" sz="2000" b="1" u="sng" dirty="0">
                <a:solidFill>
                  <a:schemeClr val="accent3">
                    <a:lumMod val="50000"/>
                  </a:schemeClr>
                </a:solidFill>
              </a:rPr>
              <a:t>約</a:t>
            </a:r>
            <a:r>
              <a:rPr lang="en-US" altLang="ja-JP" sz="2000" b="1" u="sng" dirty="0">
                <a:solidFill>
                  <a:schemeClr val="accent3">
                    <a:lumMod val="50000"/>
                  </a:schemeClr>
                </a:solidFill>
              </a:rPr>
              <a:t>2</a:t>
            </a:r>
            <a:r>
              <a:rPr lang="ja-JP" altLang="ja-JP" sz="2000" b="1" u="sng" dirty="0">
                <a:solidFill>
                  <a:schemeClr val="accent3">
                    <a:lumMod val="50000"/>
                  </a:schemeClr>
                </a:solidFill>
              </a:rPr>
              <a:t>時間</a:t>
            </a:r>
            <a:r>
              <a:rPr lang="en-US" altLang="ja-JP" sz="2000" b="1" u="sng" dirty="0">
                <a:solidFill>
                  <a:schemeClr val="accent3">
                    <a:lumMod val="50000"/>
                  </a:schemeClr>
                </a:solidFill>
              </a:rPr>
              <a:t>50</a:t>
            </a:r>
            <a:r>
              <a:rPr lang="ja-JP" altLang="ja-JP" sz="2000" b="1" u="sng" dirty="0" smtClean="0">
                <a:solidFill>
                  <a:schemeClr val="accent3">
                    <a:lumMod val="50000"/>
                  </a:schemeClr>
                </a:solidFill>
              </a:rPr>
              <a:t>分</a:t>
            </a:r>
            <a:r>
              <a:rPr lang="ja-JP" altLang="en-US" sz="2000" b="1" u="sng" dirty="0" smtClean="0">
                <a:solidFill>
                  <a:schemeClr val="accent3">
                    <a:lumMod val="50000"/>
                  </a:schemeClr>
                </a:solidFill>
              </a:rPr>
              <a:t>･</a:t>
            </a:r>
            <a:r>
              <a:rPr lang="en-US" altLang="ja-JP" sz="2000" b="1" u="sng" dirty="0" smtClean="0">
                <a:solidFill>
                  <a:schemeClr val="accent3">
                    <a:lumMod val="50000"/>
                  </a:schemeClr>
                </a:solidFill>
              </a:rPr>
              <a:t>13,850</a:t>
            </a:r>
            <a:r>
              <a:rPr lang="ja-JP" altLang="en-US" sz="2000" b="1" u="sng" dirty="0" smtClean="0">
                <a:solidFill>
                  <a:schemeClr val="accent3">
                    <a:lumMod val="50000"/>
                  </a:schemeClr>
                </a:solidFill>
              </a:rPr>
              <a:t>円</a:t>
            </a:r>
            <a:endParaRPr lang="en-US" altLang="ja-JP" sz="2000" b="1" u="sng" dirty="0" smtClean="0">
              <a:solidFill>
                <a:schemeClr val="accent3">
                  <a:lumMod val="50000"/>
                </a:schemeClr>
              </a:solidFill>
            </a:endParaRPr>
          </a:p>
          <a:p>
            <a:r>
              <a:rPr lang="ja-JP" altLang="en-US" sz="2000" dirty="0">
                <a:solidFill>
                  <a:schemeClr val="accent3">
                    <a:lumMod val="50000"/>
                  </a:schemeClr>
                </a:solidFill>
              </a:rPr>
              <a:t>　</a:t>
            </a:r>
            <a:r>
              <a:rPr lang="ja-JP" altLang="en-US" sz="2000" dirty="0" smtClean="0">
                <a:solidFill>
                  <a:schemeClr val="accent3">
                    <a:lumMod val="50000"/>
                  </a:schemeClr>
                </a:solidFill>
              </a:rPr>
              <a:t>　　　　            　</a:t>
            </a:r>
            <a:r>
              <a:rPr lang="en-US" altLang="ja-JP" sz="2000" dirty="0" smtClean="0">
                <a:solidFill>
                  <a:schemeClr val="accent3">
                    <a:lumMod val="50000"/>
                  </a:schemeClr>
                </a:solidFill>
              </a:rPr>
              <a:t>(</a:t>
            </a:r>
            <a:r>
              <a:rPr lang="ja-JP" altLang="ja-JP" sz="2000" dirty="0">
                <a:solidFill>
                  <a:schemeClr val="accent3">
                    <a:lumMod val="50000"/>
                  </a:schemeClr>
                </a:solidFill>
              </a:rPr>
              <a:t>新幹線</a:t>
            </a:r>
            <a:r>
              <a:rPr lang="en-US" altLang="ja-JP" sz="2000" dirty="0">
                <a:solidFill>
                  <a:schemeClr val="accent3">
                    <a:lumMod val="50000"/>
                  </a:schemeClr>
                </a:solidFill>
              </a:rPr>
              <a:t>552.6km+JR 3.8km</a:t>
            </a:r>
            <a:r>
              <a:rPr lang="en-US" altLang="ja-JP" sz="2000" dirty="0" smtClean="0">
                <a:solidFill>
                  <a:schemeClr val="accent3">
                    <a:lumMod val="50000"/>
                  </a:schemeClr>
                </a:solidFill>
              </a:rPr>
              <a:t>)</a:t>
            </a:r>
            <a:endParaRPr lang="ja-JP" altLang="ja-JP" sz="2000" dirty="0">
              <a:solidFill>
                <a:schemeClr val="accent3">
                  <a:lumMod val="50000"/>
                </a:schemeClr>
              </a:solidFill>
            </a:endParaRPr>
          </a:p>
        </p:txBody>
      </p:sp>
      <p:sp>
        <p:nvSpPr>
          <p:cNvPr id="3" name="正方形/長方形 2"/>
          <p:cNvSpPr/>
          <p:nvPr/>
        </p:nvSpPr>
        <p:spPr>
          <a:xfrm>
            <a:off x="883444" y="813106"/>
            <a:ext cx="7504980" cy="1323439"/>
          </a:xfrm>
          <a:prstGeom prst="rect">
            <a:avLst/>
          </a:prstGeom>
        </p:spPr>
        <p:txBody>
          <a:bodyPr wrap="square">
            <a:spAutoFit/>
          </a:bodyPr>
          <a:lstStyle/>
          <a:p>
            <a:pPr algn="ctr"/>
            <a:r>
              <a:rPr lang="ja-JP" altLang="en-US" sz="4000" b="1" dirty="0" smtClean="0"/>
              <a:t>旅客輸送手段としての</a:t>
            </a:r>
            <a:endParaRPr lang="en-US" altLang="ja-JP" sz="4000" b="1" dirty="0" smtClean="0"/>
          </a:p>
          <a:p>
            <a:pPr algn="ctr"/>
            <a:r>
              <a:rPr lang="ja-JP" altLang="en-US" sz="4000" b="1" dirty="0" smtClean="0"/>
              <a:t>飛行機と鉄道の比較</a:t>
            </a:r>
            <a:endParaRPr lang="ja-JP" altLang="ja-JP" sz="4000" dirty="0"/>
          </a:p>
        </p:txBody>
      </p:sp>
      <p:sp>
        <p:nvSpPr>
          <p:cNvPr id="4" name="正方形/長方形 3"/>
          <p:cNvSpPr/>
          <p:nvPr/>
        </p:nvSpPr>
        <p:spPr>
          <a:xfrm>
            <a:off x="395536" y="3573016"/>
            <a:ext cx="8352928" cy="1015663"/>
          </a:xfrm>
          <a:prstGeom prst="rect">
            <a:avLst/>
          </a:prstGeom>
        </p:spPr>
        <p:txBody>
          <a:bodyPr wrap="square">
            <a:spAutoFit/>
          </a:bodyPr>
          <a:lstStyle/>
          <a:p>
            <a:r>
              <a:rPr lang="ja-JP" altLang="en-US" sz="2000" b="1" dirty="0" smtClean="0"/>
              <a:t>飛行機＞</a:t>
            </a:r>
            <a:r>
              <a:rPr lang="ja-JP" altLang="ja-JP" sz="2000" dirty="0" smtClean="0"/>
              <a:t>東京駅</a:t>
            </a:r>
            <a:r>
              <a:rPr lang="ja-JP" altLang="ja-JP" sz="2000" dirty="0"/>
              <a:t>－羽田空港－青森空港</a:t>
            </a:r>
            <a:r>
              <a:rPr lang="en-US" altLang="ja-JP" sz="2000" dirty="0"/>
              <a:t> </a:t>
            </a:r>
            <a:r>
              <a:rPr lang="ja-JP" altLang="ja-JP" sz="2000" dirty="0"/>
              <a:t>－青森駅　</a:t>
            </a:r>
            <a:r>
              <a:rPr lang="ja-JP" altLang="ja-JP" sz="2000" b="1" u="sng" dirty="0"/>
              <a:t>約</a:t>
            </a:r>
            <a:r>
              <a:rPr lang="en-US" altLang="ja-JP" sz="2000" b="1" u="sng" dirty="0"/>
              <a:t>3</a:t>
            </a:r>
            <a:r>
              <a:rPr lang="ja-JP" altLang="ja-JP" sz="2000" b="1" u="sng" dirty="0" smtClean="0"/>
              <a:t>時間</a:t>
            </a:r>
            <a:r>
              <a:rPr lang="en-US" altLang="ja-JP" sz="2000" b="1" u="sng" dirty="0" smtClean="0"/>
              <a:t>20</a:t>
            </a:r>
            <a:r>
              <a:rPr lang="ja-JP" altLang="ja-JP" sz="2000" b="1" u="sng" dirty="0" smtClean="0"/>
              <a:t>分</a:t>
            </a:r>
            <a:r>
              <a:rPr lang="ja-JP" altLang="en-US" sz="2000" dirty="0" smtClean="0"/>
              <a:t>・</a:t>
            </a:r>
            <a:r>
              <a:rPr lang="en-US" altLang="ja-JP" sz="2000" dirty="0" smtClean="0"/>
              <a:t>31,570</a:t>
            </a:r>
            <a:r>
              <a:rPr lang="ja-JP" altLang="en-US" sz="2000" dirty="0" smtClean="0"/>
              <a:t>円</a:t>
            </a:r>
            <a:endParaRPr lang="ja-JP" altLang="ja-JP" sz="2000" dirty="0"/>
          </a:p>
          <a:p>
            <a:r>
              <a:rPr lang="ja-JP" altLang="en-US" sz="2000" b="1" dirty="0" smtClean="0"/>
              <a:t>鉄     道＞</a:t>
            </a:r>
            <a:r>
              <a:rPr lang="ja-JP" altLang="ja-JP" sz="2000" dirty="0" smtClean="0"/>
              <a:t>東京駅－</a:t>
            </a:r>
            <a:r>
              <a:rPr lang="en-US" altLang="ja-JP" sz="2000" dirty="0" smtClean="0"/>
              <a:t> (</a:t>
            </a:r>
            <a:r>
              <a:rPr lang="ja-JP" altLang="ja-JP" sz="2000" dirty="0"/>
              <a:t>新幹線</a:t>
            </a:r>
            <a:r>
              <a:rPr lang="en-US" altLang="ja-JP" sz="2000" dirty="0" smtClean="0"/>
              <a:t>) </a:t>
            </a:r>
            <a:r>
              <a:rPr lang="ja-JP" altLang="ja-JP" sz="2000" dirty="0" smtClean="0"/>
              <a:t>－</a:t>
            </a:r>
            <a:r>
              <a:rPr lang="ja-JP" altLang="ja-JP" sz="2000" dirty="0"/>
              <a:t>新</a:t>
            </a:r>
            <a:r>
              <a:rPr lang="ja-JP" altLang="ja-JP" sz="2000" dirty="0" smtClean="0"/>
              <a:t>青森駅－</a:t>
            </a:r>
            <a:r>
              <a:rPr lang="ja-JP" altLang="ja-JP" sz="2000" dirty="0"/>
              <a:t>青森駅　</a:t>
            </a:r>
            <a:r>
              <a:rPr lang="ja-JP" altLang="ja-JP" sz="2000" dirty="0" smtClean="0"/>
              <a:t>約</a:t>
            </a:r>
            <a:r>
              <a:rPr lang="en-US" altLang="ja-JP" sz="2000" dirty="0" smtClean="0"/>
              <a:t>4</a:t>
            </a:r>
            <a:r>
              <a:rPr lang="ja-JP" altLang="ja-JP" sz="2000" dirty="0" smtClean="0"/>
              <a:t>時間</a:t>
            </a:r>
            <a:r>
              <a:rPr lang="en-US" altLang="ja-JP" sz="2000" dirty="0" smtClean="0"/>
              <a:t>         </a:t>
            </a:r>
            <a:r>
              <a:rPr lang="ja-JP" altLang="en-US" sz="2000" dirty="0" smtClean="0"/>
              <a:t>・ </a:t>
            </a:r>
            <a:r>
              <a:rPr lang="en-US" altLang="ja-JP" sz="2000" b="1" u="sng" dirty="0" smtClean="0"/>
              <a:t>16,670</a:t>
            </a:r>
            <a:r>
              <a:rPr lang="ja-JP" altLang="en-US" sz="2000" b="1" u="sng" dirty="0" smtClean="0"/>
              <a:t>円</a:t>
            </a:r>
            <a:endParaRPr lang="en-US" altLang="ja-JP" sz="2000" b="1" u="sng" dirty="0" smtClean="0"/>
          </a:p>
          <a:p>
            <a:r>
              <a:rPr lang="en-US" altLang="ja-JP" sz="2000" dirty="0"/>
              <a:t> </a:t>
            </a:r>
            <a:r>
              <a:rPr lang="en-US" altLang="ja-JP" sz="2000" dirty="0" smtClean="0"/>
              <a:t>                           (</a:t>
            </a:r>
            <a:r>
              <a:rPr lang="ja-JP" altLang="ja-JP" sz="2000" dirty="0"/>
              <a:t>新幹線</a:t>
            </a:r>
            <a:r>
              <a:rPr lang="en-US" altLang="ja-JP" sz="2000" dirty="0"/>
              <a:t>713.7km</a:t>
            </a:r>
            <a:r>
              <a:rPr lang="ja-JP" altLang="ja-JP" sz="2000" dirty="0"/>
              <a:t>＋</a:t>
            </a:r>
            <a:r>
              <a:rPr lang="en-US" altLang="ja-JP" sz="2000" dirty="0"/>
              <a:t>JR</a:t>
            </a:r>
            <a:r>
              <a:rPr lang="ja-JP" altLang="ja-JP" sz="2000" dirty="0"/>
              <a:t>奥羽本線</a:t>
            </a:r>
            <a:r>
              <a:rPr lang="en-US" altLang="ja-JP" sz="2000" dirty="0"/>
              <a:t>3.9km</a:t>
            </a:r>
            <a:r>
              <a:rPr lang="en-US" altLang="ja-JP" sz="2000" dirty="0" smtClean="0"/>
              <a:t>)</a:t>
            </a:r>
            <a:endParaRPr lang="ja-JP" altLang="ja-JP" sz="2000" dirty="0"/>
          </a:p>
        </p:txBody>
      </p:sp>
      <p:sp>
        <p:nvSpPr>
          <p:cNvPr id="5" name="正方形/長方形 4"/>
          <p:cNvSpPr/>
          <p:nvPr/>
        </p:nvSpPr>
        <p:spPr>
          <a:xfrm>
            <a:off x="413030" y="4898615"/>
            <a:ext cx="8352928" cy="1015663"/>
          </a:xfrm>
          <a:prstGeom prst="rect">
            <a:avLst/>
          </a:prstGeom>
        </p:spPr>
        <p:txBody>
          <a:bodyPr wrap="square">
            <a:spAutoFit/>
          </a:bodyPr>
          <a:lstStyle/>
          <a:p>
            <a:r>
              <a:rPr lang="ja-JP" altLang="en-US" sz="2000" b="1" dirty="0" smtClean="0">
                <a:solidFill>
                  <a:schemeClr val="accent3">
                    <a:lumMod val="50000"/>
                  </a:schemeClr>
                </a:solidFill>
              </a:rPr>
              <a:t>飛行機＞</a:t>
            </a:r>
            <a:r>
              <a:rPr lang="ja-JP" altLang="ja-JP" sz="2000" dirty="0" smtClean="0">
                <a:solidFill>
                  <a:schemeClr val="accent3">
                    <a:lumMod val="50000"/>
                  </a:schemeClr>
                </a:solidFill>
              </a:rPr>
              <a:t>東京駅</a:t>
            </a:r>
            <a:r>
              <a:rPr lang="ja-JP" altLang="ja-JP" sz="2000" dirty="0">
                <a:solidFill>
                  <a:schemeClr val="accent3">
                    <a:lumMod val="50000"/>
                  </a:schemeClr>
                </a:solidFill>
              </a:rPr>
              <a:t>－羽田空港－福岡空港</a:t>
            </a:r>
            <a:r>
              <a:rPr lang="en-US" altLang="ja-JP" sz="2000" dirty="0">
                <a:solidFill>
                  <a:schemeClr val="accent3">
                    <a:lumMod val="50000"/>
                  </a:schemeClr>
                </a:solidFill>
              </a:rPr>
              <a:t> </a:t>
            </a:r>
            <a:r>
              <a:rPr lang="ja-JP" altLang="ja-JP" sz="2000" dirty="0">
                <a:solidFill>
                  <a:schemeClr val="accent3">
                    <a:lumMod val="50000"/>
                  </a:schemeClr>
                </a:solidFill>
              </a:rPr>
              <a:t>－博多駅　</a:t>
            </a:r>
            <a:r>
              <a:rPr lang="ja-JP" altLang="ja-JP" sz="2000" b="1" u="sng" dirty="0">
                <a:solidFill>
                  <a:schemeClr val="accent3">
                    <a:lumMod val="50000"/>
                  </a:schemeClr>
                </a:solidFill>
              </a:rPr>
              <a:t>約</a:t>
            </a:r>
            <a:r>
              <a:rPr lang="en-US" altLang="ja-JP" sz="2000" b="1" u="sng" dirty="0">
                <a:solidFill>
                  <a:schemeClr val="accent3">
                    <a:lumMod val="50000"/>
                  </a:schemeClr>
                </a:solidFill>
              </a:rPr>
              <a:t>3</a:t>
            </a:r>
            <a:r>
              <a:rPr lang="ja-JP" altLang="ja-JP" sz="2000" b="1" u="sng" dirty="0" smtClean="0">
                <a:solidFill>
                  <a:schemeClr val="accent3">
                    <a:lumMod val="50000"/>
                  </a:schemeClr>
                </a:solidFill>
              </a:rPr>
              <a:t>時間</a:t>
            </a:r>
            <a:r>
              <a:rPr lang="en-US" altLang="ja-JP" sz="2000" b="1" u="sng" dirty="0" smtClean="0">
                <a:solidFill>
                  <a:schemeClr val="accent3">
                    <a:lumMod val="50000"/>
                  </a:schemeClr>
                </a:solidFill>
              </a:rPr>
              <a:t>40</a:t>
            </a:r>
            <a:r>
              <a:rPr lang="ja-JP" altLang="ja-JP" sz="2000" b="1" u="sng" dirty="0" smtClean="0">
                <a:solidFill>
                  <a:schemeClr val="accent3">
                    <a:lumMod val="50000"/>
                  </a:schemeClr>
                </a:solidFill>
              </a:rPr>
              <a:t>分</a:t>
            </a:r>
            <a:r>
              <a:rPr lang="ja-JP" altLang="en-US" sz="2000" dirty="0" smtClean="0">
                <a:solidFill>
                  <a:schemeClr val="accent3">
                    <a:lumMod val="50000"/>
                  </a:schemeClr>
                </a:solidFill>
              </a:rPr>
              <a:t>・</a:t>
            </a:r>
            <a:r>
              <a:rPr lang="en-US" altLang="ja-JP" sz="2000" dirty="0" smtClean="0">
                <a:solidFill>
                  <a:schemeClr val="accent3">
                    <a:lumMod val="50000"/>
                  </a:schemeClr>
                </a:solidFill>
              </a:rPr>
              <a:t>37,740</a:t>
            </a:r>
            <a:r>
              <a:rPr lang="ja-JP" altLang="en-US" sz="2000" dirty="0" smtClean="0">
                <a:solidFill>
                  <a:schemeClr val="accent3">
                    <a:lumMod val="50000"/>
                  </a:schemeClr>
                </a:solidFill>
              </a:rPr>
              <a:t>円</a:t>
            </a:r>
            <a:endParaRPr lang="ja-JP" altLang="ja-JP" sz="2000" dirty="0">
              <a:solidFill>
                <a:schemeClr val="accent3">
                  <a:lumMod val="50000"/>
                </a:schemeClr>
              </a:solidFill>
            </a:endParaRPr>
          </a:p>
          <a:p>
            <a:r>
              <a:rPr lang="ja-JP" altLang="en-US" sz="2000" b="1" dirty="0" smtClean="0"/>
              <a:t>鉄     道＞</a:t>
            </a:r>
            <a:r>
              <a:rPr lang="ja-JP" altLang="ja-JP" sz="2000" dirty="0" smtClean="0"/>
              <a:t>東京駅－</a:t>
            </a:r>
            <a:r>
              <a:rPr lang="ja-JP" altLang="ja-JP" sz="2000" dirty="0" smtClean="0">
                <a:solidFill>
                  <a:schemeClr val="accent3">
                    <a:lumMod val="50000"/>
                  </a:schemeClr>
                </a:solidFill>
              </a:rPr>
              <a:t> － － － － － － － －</a:t>
            </a:r>
            <a:r>
              <a:rPr lang="en-US" altLang="ja-JP" sz="2000" dirty="0" smtClean="0"/>
              <a:t>  </a:t>
            </a:r>
            <a:r>
              <a:rPr lang="ja-JP" altLang="ja-JP" sz="2000" dirty="0" smtClean="0"/>
              <a:t>博多駅</a:t>
            </a:r>
            <a:r>
              <a:rPr lang="en-US" altLang="ja-JP" sz="2000" dirty="0" smtClean="0"/>
              <a:t>  </a:t>
            </a:r>
            <a:r>
              <a:rPr lang="ja-JP" altLang="ja-JP" sz="2000" dirty="0" smtClean="0"/>
              <a:t>約</a:t>
            </a:r>
            <a:r>
              <a:rPr lang="en-US" altLang="ja-JP" sz="2000" dirty="0" smtClean="0"/>
              <a:t>5</a:t>
            </a:r>
            <a:r>
              <a:rPr lang="ja-JP" altLang="ja-JP" sz="2000" dirty="0" smtClean="0"/>
              <a:t>時間</a:t>
            </a:r>
            <a:r>
              <a:rPr lang="en-US" altLang="ja-JP" sz="2000" dirty="0" smtClean="0">
                <a:solidFill>
                  <a:schemeClr val="accent3">
                    <a:lumMod val="50000"/>
                  </a:schemeClr>
                </a:solidFill>
              </a:rPr>
              <a:t>10</a:t>
            </a:r>
            <a:r>
              <a:rPr lang="ja-JP" altLang="ja-JP" sz="2000" dirty="0" smtClean="0">
                <a:solidFill>
                  <a:schemeClr val="accent3">
                    <a:lumMod val="50000"/>
                  </a:schemeClr>
                </a:solidFill>
              </a:rPr>
              <a:t>分</a:t>
            </a:r>
            <a:r>
              <a:rPr lang="ja-JP" altLang="en-US" sz="2000" dirty="0" smtClean="0"/>
              <a:t>・</a:t>
            </a:r>
            <a:r>
              <a:rPr lang="en-US" altLang="ja-JP" sz="2000" b="1" u="sng" dirty="0" smtClean="0"/>
              <a:t>22,120</a:t>
            </a:r>
            <a:r>
              <a:rPr lang="ja-JP" altLang="en-US" sz="2000" b="1" u="sng" dirty="0" smtClean="0"/>
              <a:t>円</a:t>
            </a:r>
            <a:endParaRPr lang="en-US" altLang="ja-JP" sz="2000" b="1" u="sng" dirty="0" smtClean="0"/>
          </a:p>
          <a:p>
            <a:r>
              <a:rPr lang="en-US" altLang="ja-JP" sz="2000" dirty="0"/>
              <a:t> </a:t>
            </a:r>
            <a:r>
              <a:rPr lang="en-US" altLang="ja-JP" sz="2000" dirty="0" smtClean="0"/>
              <a:t>                              (</a:t>
            </a:r>
            <a:r>
              <a:rPr lang="ja-JP" altLang="ja-JP" sz="2000" dirty="0"/>
              <a:t>新幹線</a:t>
            </a:r>
            <a:r>
              <a:rPr lang="en-US" altLang="ja-JP" sz="2000" dirty="0"/>
              <a:t>1174.9km</a:t>
            </a:r>
            <a:r>
              <a:rPr lang="en-US" altLang="ja-JP" sz="2000" dirty="0" smtClean="0"/>
              <a:t>)</a:t>
            </a:r>
            <a:endParaRPr lang="ja-JP" altLang="ja-JP" sz="2000" dirty="0"/>
          </a:p>
        </p:txBody>
      </p:sp>
    </p:spTree>
    <p:extLst>
      <p:ext uri="{BB962C8B-B14F-4D97-AF65-F5344CB8AC3E}">
        <p14:creationId xmlns:p14="http://schemas.microsoft.com/office/powerpoint/2010/main" val="4279618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620688"/>
            <a:ext cx="8229600" cy="1143000"/>
          </a:xfrm>
        </p:spPr>
        <p:txBody>
          <a:bodyPr>
            <a:normAutofit fontScale="90000"/>
          </a:bodyPr>
          <a:lstStyle/>
          <a:p>
            <a:r>
              <a:rPr lang="en-US" altLang="ja-JP" b="1" dirty="0" smtClean="0"/>
              <a:t> </a:t>
            </a:r>
            <a:r>
              <a:rPr lang="ja-JP" altLang="en-US" b="1" dirty="0"/>
              <a:t>「より進んだ技術とは何か？</a:t>
            </a:r>
            <a:r>
              <a:rPr lang="ja-JP" altLang="en-US" b="1" dirty="0" smtClean="0"/>
              <a:t>」</a:t>
            </a:r>
            <a:r>
              <a:rPr lang="en-US" altLang="ja-JP" b="1" dirty="0" smtClean="0"/>
              <a:t/>
            </a:r>
            <a:br>
              <a:rPr lang="en-US" altLang="ja-JP" b="1" dirty="0" smtClean="0"/>
            </a:br>
            <a:r>
              <a:rPr lang="ja-JP" altLang="en-US" b="1" dirty="0" smtClean="0"/>
              <a:t>に関する規定の多様性</a:t>
            </a:r>
            <a:endParaRPr kumimoji="1" lang="ja-JP" altLang="en-US" b="1" dirty="0"/>
          </a:p>
        </p:txBody>
      </p:sp>
      <p:sp>
        <p:nvSpPr>
          <p:cNvPr id="3" name="コンテンツ プレースホルダー 2"/>
          <p:cNvSpPr>
            <a:spLocks noGrp="1"/>
          </p:cNvSpPr>
          <p:nvPr>
            <p:ph idx="1"/>
          </p:nvPr>
        </p:nvSpPr>
        <p:spPr>
          <a:xfrm>
            <a:off x="395536" y="2575484"/>
            <a:ext cx="8229600" cy="2232248"/>
          </a:xfrm>
        </p:spPr>
        <p:txBody>
          <a:bodyPr>
            <a:normAutofit/>
          </a:bodyPr>
          <a:lstStyle/>
          <a:p>
            <a:pPr marL="360000" lvl="1" indent="-514350">
              <a:buFont typeface="+mj-lt"/>
              <a:buAutoNum type="arabicPeriod"/>
            </a:pPr>
            <a:r>
              <a:rPr lang="ja-JP" altLang="ja-JP" b="1" dirty="0"/>
              <a:t>これまでなかった</a:t>
            </a:r>
            <a:r>
              <a:rPr lang="ja-JP" altLang="ja-JP" b="1" u="sng" dirty="0" smtClean="0"/>
              <a:t>機能</a:t>
            </a:r>
            <a:r>
              <a:rPr lang="ja-JP" altLang="en-US" b="1" dirty="0" smtClean="0"/>
              <a:t>を持つ製品を</a:t>
            </a:r>
            <a:r>
              <a:rPr lang="ja-JP" altLang="ja-JP" b="1" dirty="0" smtClean="0"/>
              <a:t>実現する技術</a:t>
            </a:r>
            <a:endParaRPr lang="ja-JP" altLang="ja-JP" b="1" dirty="0"/>
          </a:p>
          <a:p>
            <a:pPr marL="360000" lvl="1" indent="-514350">
              <a:buFont typeface="+mj-lt"/>
              <a:buAutoNum type="arabicPeriod"/>
            </a:pPr>
            <a:r>
              <a:rPr lang="ja-JP" altLang="ja-JP" b="1" dirty="0"/>
              <a:t>これまでよりも</a:t>
            </a:r>
            <a:r>
              <a:rPr lang="ja-JP" altLang="ja-JP" b="1" u="sng" dirty="0"/>
              <a:t>性能</a:t>
            </a:r>
            <a:r>
              <a:rPr lang="ja-JP" altLang="ja-JP" b="1" dirty="0"/>
              <a:t>が高い製品を実現する技術</a:t>
            </a:r>
          </a:p>
          <a:p>
            <a:pPr marL="360000" lvl="1" indent="-514350">
              <a:buFont typeface="+mj-lt"/>
              <a:buAutoNum type="arabicPeriod"/>
            </a:pPr>
            <a:r>
              <a:rPr lang="ja-JP" altLang="ja-JP" b="1" dirty="0"/>
              <a:t>これまでよりも</a:t>
            </a:r>
            <a:r>
              <a:rPr lang="ja-JP" altLang="ja-JP" b="1" u="sng" dirty="0"/>
              <a:t>コスト</a:t>
            </a:r>
            <a:r>
              <a:rPr lang="ja-JP" altLang="ja-JP" b="1" dirty="0"/>
              <a:t>が低い製品を実現する</a:t>
            </a:r>
            <a:r>
              <a:rPr lang="ja-JP" altLang="ja-JP" b="1" dirty="0" smtClean="0"/>
              <a:t>技術</a:t>
            </a:r>
            <a:endParaRPr lang="en-US" altLang="ja-JP" b="1" dirty="0" smtClean="0"/>
          </a:p>
          <a:p>
            <a:pPr marL="360000" lvl="1" indent="-514350">
              <a:buFont typeface="+mj-lt"/>
              <a:buAutoNum type="arabicPeriod"/>
            </a:pPr>
            <a:r>
              <a:rPr lang="ja-JP" altLang="en-US" b="1" dirty="0" smtClean="0"/>
              <a:t>これまでよりも</a:t>
            </a:r>
            <a:r>
              <a:rPr lang="ja-JP" altLang="en-US" b="1" u="sng" dirty="0" smtClean="0"/>
              <a:t>品質</a:t>
            </a:r>
            <a:r>
              <a:rPr lang="ja-JP" altLang="en-US" b="1" dirty="0" smtClean="0"/>
              <a:t>が高い製品を実現する技術</a:t>
            </a:r>
            <a:endParaRPr lang="ja-JP" altLang="ja-JP" b="1" dirty="0"/>
          </a:p>
        </p:txBody>
      </p:sp>
      <p:sp>
        <p:nvSpPr>
          <p:cNvPr id="4" name="正方形/長方形 3"/>
          <p:cNvSpPr/>
          <p:nvPr/>
        </p:nvSpPr>
        <p:spPr>
          <a:xfrm>
            <a:off x="1475656" y="1878439"/>
            <a:ext cx="6552728" cy="584775"/>
          </a:xfrm>
          <a:prstGeom prst="rect">
            <a:avLst/>
          </a:prstGeom>
        </p:spPr>
        <p:txBody>
          <a:bodyPr wrap="square">
            <a:spAutoFit/>
          </a:bodyPr>
          <a:lstStyle/>
          <a:p>
            <a:pPr algn="ctr"/>
            <a:r>
              <a:rPr lang="en-US" altLang="ja-JP" sz="3200" b="1" dirty="0" smtClean="0">
                <a:latin typeface="+mn-ea"/>
              </a:rPr>
              <a:t>--- </a:t>
            </a:r>
            <a:r>
              <a:rPr lang="ja-JP" altLang="en-US" sz="3200" b="1" dirty="0" smtClean="0">
                <a:latin typeface="+mn-ea"/>
              </a:rPr>
              <a:t>技術革新の方向の多様性 </a:t>
            </a:r>
            <a:r>
              <a:rPr lang="en-US" altLang="ja-JP" sz="3200" b="1" dirty="0" smtClean="0">
                <a:latin typeface="+mn-ea"/>
              </a:rPr>
              <a:t>---</a:t>
            </a:r>
            <a:endParaRPr lang="ja-JP" altLang="en-US" sz="3200" dirty="0"/>
          </a:p>
        </p:txBody>
      </p:sp>
      <p:sp>
        <p:nvSpPr>
          <p:cNvPr id="5" name="テキスト ボックス 4"/>
          <p:cNvSpPr txBox="1"/>
          <p:nvPr/>
        </p:nvSpPr>
        <p:spPr>
          <a:xfrm>
            <a:off x="251520" y="4797152"/>
            <a:ext cx="8352928" cy="1477328"/>
          </a:xfrm>
          <a:prstGeom prst="rect">
            <a:avLst/>
          </a:prstGeom>
          <a:noFill/>
        </p:spPr>
        <p:txBody>
          <a:bodyPr wrap="square" lIns="0" rIns="0" rtlCol="0">
            <a:spAutoFit/>
          </a:bodyPr>
          <a:lstStyle/>
          <a:p>
            <a:pPr>
              <a:lnSpc>
                <a:spcPct val="150000"/>
              </a:lnSpc>
            </a:pPr>
            <a:r>
              <a:rPr lang="ja-JP" altLang="en-US" sz="2000" b="1" dirty="0">
                <a:latin typeface="+mn-ea"/>
              </a:rPr>
              <a:t>技術革新の方向の</a:t>
            </a:r>
            <a:r>
              <a:rPr lang="ja-JP" altLang="en-US" sz="2000" b="1" dirty="0" smtClean="0">
                <a:latin typeface="+mn-ea"/>
              </a:rPr>
              <a:t>多様性の考察に際しては、機能</a:t>
            </a:r>
            <a:r>
              <a:rPr lang="ja-JP" altLang="en-US" sz="2000" b="1" dirty="0">
                <a:latin typeface="+mn-ea"/>
              </a:rPr>
              <a:t>、</a:t>
            </a:r>
            <a:r>
              <a:rPr kumimoji="1" lang="ja-JP" altLang="en-US" sz="2000" b="1" dirty="0" smtClean="0">
                <a:latin typeface="+mn-ea"/>
              </a:rPr>
              <a:t>性能、コストの複数性</a:t>
            </a:r>
            <a:r>
              <a:rPr lang="ja-JP" altLang="en-US" sz="2000" b="1" dirty="0">
                <a:latin typeface="+mn-ea"/>
              </a:rPr>
              <a:t>に</a:t>
            </a:r>
            <a:r>
              <a:rPr lang="ja-JP" altLang="en-US" sz="2000" b="1" dirty="0" smtClean="0">
                <a:latin typeface="+mn-ea"/>
              </a:rPr>
              <a:t>も配慮する必要がある。新技術開発は、様々なトレードオフ関係を考慮してこれまでなされてきたし、なされるべきである。</a:t>
            </a:r>
            <a:endParaRPr kumimoji="1" lang="ja-JP" altLang="en-US" sz="2000" b="1" dirty="0">
              <a:latin typeface="+mn-ea"/>
            </a:endParaRPr>
          </a:p>
        </p:txBody>
      </p:sp>
    </p:spTree>
    <p:extLst>
      <p:ext uri="{BB962C8B-B14F-4D97-AF65-F5344CB8AC3E}">
        <p14:creationId xmlns:p14="http://schemas.microsoft.com/office/powerpoint/2010/main" val="213656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76672"/>
            <a:ext cx="8229600" cy="720080"/>
          </a:xfrm>
        </p:spPr>
        <p:txBody>
          <a:bodyPr>
            <a:normAutofit fontScale="90000"/>
          </a:bodyPr>
          <a:lstStyle/>
          <a:p>
            <a:r>
              <a:rPr lang="ja-JP" altLang="en-US" dirty="0" smtClean="0"/>
              <a:t>複数「</a:t>
            </a:r>
            <a:r>
              <a:rPr kumimoji="1" lang="ja-JP" altLang="en-US" dirty="0" smtClean="0"/>
              <a:t>性能」間でのトレードオフ関係</a:t>
            </a:r>
            <a:endParaRPr kumimoji="1" lang="ja-JP" altLang="en-US" dirty="0"/>
          </a:p>
        </p:txBody>
      </p:sp>
      <p:sp>
        <p:nvSpPr>
          <p:cNvPr id="3" name="コンテンツ プレースホルダー 2"/>
          <p:cNvSpPr>
            <a:spLocks noGrp="1"/>
          </p:cNvSpPr>
          <p:nvPr>
            <p:ph idx="1"/>
          </p:nvPr>
        </p:nvSpPr>
        <p:spPr>
          <a:xfrm>
            <a:off x="370565" y="1268760"/>
            <a:ext cx="8474908" cy="2592288"/>
          </a:xfrm>
        </p:spPr>
        <p:txBody>
          <a:bodyPr lIns="0" tIns="0" rIns="0" bIns="0">
            <a:normAutofit fontScale="85000" lnSpcReduction="10000"/>
          </a:bodyPr>
          <a:lstStyle/>
          <a:p>
            <a:pPr marL="0" indent="0" algn="ctr">
              <a:lnSpc>
                <a:spcPts val="3400"/>
              </a:lnSpc>
              <a:buNone/>
            </a:pPr>
            <a:r>
              <a:rPr kumimoji="1" lang="en-US" altLang="ja-JP" sz="2800" b="1" dirty="0" smtClean="0"/>
              <a:t>17</a:t>
            </a:r>
            <a:r>
              <a:rPr kumimoji="1" lang="ja-JP" altLang="en-US" sz="2800" b="1" dirty="0" smtClean="0"/>
              <a:t>世紀～</a:t>
            </a:r>
            <a:r>
              <a:rPr kumimoji="1" lang="en-US" altLang="ja-JP" sz="2800" b="1" dirty="0" smtClean="0"/>
              <a:t>20</a:t>
            </a:r>
            <a:r>
              <a:rPr kumimoji="1" lang="ja-JP" altLang="en-US" sz="2800" b="1" dirty="0" smtClean="0"/>
              <a:t>世紀前半の計算機技術における「計算速度」性能と</a:t>
            </a:r>
            <a:endParaRPr kumimoji="1" lang="en-US" altLang="ja-JP" sz="2800" b="1" dirty="0" smtClean="0"/>
          </a:p>
          <a:p>
            <a:pPr marL="0" indent="0" algn="ctr">
              <a:lnSpc>
                <a:spcPts val="3400"/>
              </a:lnSpc>
              <a:buNone/>
            </a:pPr>
            <a:r>
              <a:rPr kumimoji="1" lang="ja-JP" altLang="en-US" sz="2800" b="1" dirty="0" smtClean="0"/>
              <a:t>「計算精度」性能のトレードオフ関係</a:t>
            </a:r>
            <a:endParaRPr kumimoji="1" lang="en-US" altLang="ja-JP" sz="2800" b="1" dirty="0" smtClean="0"/>
          </a:p>
          <a:p>
            <a:pPr marL="0" indent="0">
              <a:lnSpc>
                <a:spcPts val="2700"/>
              </a:lnSpc>
              <a:buNone/>
            </a:pPr>
            <a:r>
              <a:rPr lang="ja-JP" altLang="en-US" sz="2200" dirty="0" smtClean="0"/>
              <a:t>計算時間の短縮が最優先され一定以上の計算精度で構わない科学･技術計算の場合にはアナログ計算技術に基づく製品イノベーションが、計算時間の短縮よりも絶対的な正確性が必要とされる事務計算などの場合にはデジタル計算技術に基づく製品イノベーションが追求されることになる。 </a:t>
            </a:r>
            <a:r>
              <a:rPr lang="en-US" altLang="ja-JP" sz="2200" dirty="0" smtClean="0"/>
              <a:t>---- </a:t>
            </a:r>
            <a:r>
              <a:rPr lang="ja-JP" altLang="en-US" sz="2200" b="1" dirty="0" smtClean="0"/>
              <a:t>計算尺製品 </a:t>
            </a:r>
            <a:r>
              <a:rPr lang="en-US" altLang="ja-JP" sz="2200" b="1" i="1" dirty="0" smtClean="0"/>
              <a:t>vs</a:t>
            </a:r>
            <a:r>
              <a:rPr lang="en-US" altLang="ja-JP" sz="2200" b="1" dirty="0" smtClean="0"/>
              <a:t> </a:t>
            </a:r>
            <a:r>
              <a:rPr lang="ja-JP" altLang="en-US" sz="2200" b="1" dirty="0" smtClean="0"/>
              <a:t>デジタル</a:t>
            </a:r>
            <a:r>
              <a:rPr lang="ja-JP" altLang="en-US" sz="2200" b="1" dirty="0"/>
              <a:t>計算機</a:t>
            </a:r>
            <a:r>
              <a:rPr lang="ja-JP" altLang="en-US" sz="2200" b="1" dirty="0" smtClean="0"/>
              <a:t>製品</a:t>
            </a:r>
            <a:endParaRPr lang="en-US" altLang="ja-JP" sz="2200" b="1" dirty="0"/>
          </a:p>
        </p:txBody>
      </p:sp>
      <p:sp>
        <p:nvSpPr>
          <p:cNvPr id="4" name="コンテンツ プレースホルダー 2"/>
          <p:cNvSpPr txBox="1">
            <a:spLocks/>
          </p:cNvSpPr>
          <p:nvPr/>
        </p:nvSpPr>
        <p:spPr>
          <a:xfrm>
            <a:off x="395536" y="3861048"/>
            <a:ext cx="8402900" cy="2304256"/>
          </a:xfrm>
          <a:prstGeom prst="rect">
            <a:avLst/>
          </a:prstGeom>
        </p:spPr>
        <p:txBody>
          <a:bodyPr vert="horz" lIns="0" tIns="0" rIns="0" bIns="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lnSpc>
                <a:spcPts val="3600"/>
              </a:lnSpc>
              <a:buNone/>
            </a:pPr>
            <a:r>
              <a:rPr lang="en-US" altLang="ja-JP" sz="2400" b="1" dirty="0" smtClean="0"/>
              <a:t>1960</a:t>
            </a:r>
            <a:r>
              <a:rPr lang="ja-JP" altLang="en-US" sz="2400" b="1" dirty="0" smtClean="0"/>
              <a:t>～</a:t>
            </a:r>
            <a:r>
              <a:rPr lang="en-US" altLang="ja-JP" sz="2400" b="1" dirty="0" smtClean="0"/>
              <a:t>70</a:t>
            </a:r>
            <a:r>
              <a:rPr lang="ja-JP" altLang="en-US" sz="2400" b="1" dirty="0" smtClean="0"/>
              <a:t>年代における</a:t>
            </a:r>
            <a:r>
              <a:rPr lang="en-US" altLang="ja-JP" sz="2400" b="1" dirty="0" smtClean="0"/>
              <a:t>IC</a:t>
            </a:r>
            <a:r>
              <a:rPr lang="ja-JP" altLang="en-US" sz="2400" b="1" dirty="0" smtClean="0"/>
              <a:t>利用製品のイノベーションに関する</a:t>
            </a:r>
            <a:endParaRPr lang="en-US" altLang="ja-JP" sz="2400" b="1" dirty="0" smtClean="0"/>
          </a:p>
          <a:p>
            <a:pPr marL="0" indent="0" algn="ctr">
              <a:lnSpc>
                <a:spcPts val="3600"/>
              </a:lnSpc>
              <a:buNone/>
            </a:pPr>
            <a:r>
              <a:rPr lang="ja-JP" altLang="en-US" sz="2400" b="1" dirty="0" smtClean="0"/>
              <a:t>「動作速度」性能と「集積度・消費電力」性能のトレードオフ関係</a:t>
            </a:r>
            <a:endParaRPr lang="en-US" altLang="ja-JP" sz="2400" b="1" dirty="0" smtClean="0"/>
          </a:p>
          <a:p>
            <a:pPr marL="0" indent="0">
              <a:lnSpc>
                <a:spcPts val="2700"/>
              </a:lnSpc>
              <a:buFont typeface="Arial" pitchFamily="34" charset="0"/>
              <a:buNone/>
            </a:pPr>
            <a:r>
              <a:rPr lang="ja-JP" altLang="en-US" sz="1900" dirty="0" smtClean="0"/>
              <a:t>動作速度向上を優先した場合にはバイボーラ型</a:t>
            </a:r>
            <a:r>
              <a:rPr lang="en-US" altLang="ja-JP" sz="1900" dirty="0" smtClean="0"/>
              <a:t>IC</a:t>
            </a:r>
            <a:r>
              <a:rPr lang="ja-JP" altLang="en-US" sz="1900" dirty="0" smtClean="0"/>
              <a:t>技術に基づく製品イノベーションが、集積度向上や消費電力低減を優先した場合には</a:t>
            </a:r>
            <a:r>
              <a:rPr lang="en-US" altLang="ja-JP" sz="1900" dirty="0" smtClean="0"/>
              <a:t>MOS</a:t>
            </a:r>
            <a:r>
              <a:rPr lang="ja-JP" altLang="en-US" sz="1900" dirty="0" smtClean="0"/>
              <a:t>型</a:t>
            </a:r>
            <a:r>
              <a:rPr lang="en-US" altLang="ja-JP" sz="1900" dirty="0" smtClean="0"/>
              <a:t>IC</a:t>
            </a:r>
            <a:r>
              <a:rPr lang="ja-JP" altLang="en-US" sz="1900" dirty="0" smtClean="0"/>
              <a:t>技術に基づく製品イノベーションが追求されることになる。 </a:t>
            </a:r>
            <a:r>
              <a:rPr lang="en-US" altLang="ja-JP" sz="1900" dirty="0" smtClean="0"/>
              <a:t>---- </a:t>
            </a:r>
            <a:r>
              <a:rPr lang="ja-JP" altLang="en-US" sz="1900" b="1" dirty="0" smtClean="0"/>
              <a:t>メインフレーム製品 </a:t>
            </a:r>
            <a:r>
              <a:rPr lang="en-US" altLang="ja-JP" sz="1900" b="1" i="1" dirty="0" smtClean="0"/>
              <a:t>vs</a:t>
            </a:r>
            <a:r>
              <a:rPr lang="en-US" altLang="ja-JP" sz="1900" b="1" dirty="0" smtClean="0"/>
              <a:t> </a:t>
            </a:r>
            <a:r>
              <a:rPr lang="ja-JP" altLang="en-US" sz="1900" b="1" dirty="0" smtClean="0"/>
              <a:t>電卓製品・</a:t>
            </a:r>
            <a:r>
              <a:rPr lang="en-US" altLang="ja-JP" sz="1900" b="1" dirty="0" smtClean="0"/>
              <a:t>PC</a:t>
            </a:r>
            <a:r>
              <a:rPr lang="ja-JP" altLang="en-US" sz="1900" b="1" dirty="0" smtClean="0"/>
              <a:t>製品</a:t>
            </a:r>
            <a:endParaRPr lang="en-US" altLang="ja-JP" sz="1900" b="1" dirty="0"/>
          </a:p>
        </p:txBody>
      </p:sp>
    </p:spTree>
    <p:extLst>
      <p:ext uri="{BB962C8B-B14F-4D97-AF65-F5344CB8AC3E}">
        <p14:creationId xmlns:p14="http://schemas.microsoft.com/office/powerpoint/2010/main" val="2177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additive="base">
                                        <p:cTn id="3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043608" y="548680"/>
            <a:ext cx="7056784" cy="707886"/>
          </a:xfrm>
          <a:prstGeom prst="rect">
            <a:avLst/>
          </a:prstGeom>
          <a:noFill/>
        </p:spPr>
        <p:txBody>
          <a:bodyPr wrap="square" rtlCol="0">
            <a:spAutoFit/>
          </a:bodyPr>
          <a:lstStyle/>
          <a:p>
            <a:pPr algn="ctr"/>
            <a:r>
              <a:rPr kumimoji="1" lang="ja-JP" altLang="en-US" sz="4000" b="1" dirty="0" smtClean="0">
                <a:latin typeface="+mn-ea"/>
              </a:rPr>
              <a:t>コスト概念の多義性</a:t>
            </a:r>
            <a:endParaRPr kumimoji="1" lang="ja-JP" altLang="en-US" sz="4000" b="1" dirty="0">
              <a:latin typeface="+mn-ea"/>
            </a:endParaRPr>
          </a:p>
        </p:txBody>
      </p:sp>
      <p:sp>
        <p:nvSpPr>
          <p:cNvPr id="3" name="正方形/長方形 2"/>
          <p:cNvSpPr/>
          <p:nvPr/>
        </p:nvSpPr>
        <p:spPr>
          <a:xfrm>
            <a:off x="539552" y="1412776"/>
            <a:ext cx="7848872" cy="1846659"/>
          </a:xfrm>
          <a:prstGeom prst="rect">
            <a:avLst/>
          </a:prstGeom>
        </p:spPr>
        <p:txBody>
          <a:bodyPr wrap="square">
            <a:spAutoFit/>
          </a:bodyPr>
          <a:lstStyle/>
          <a:p>
            <a:r>
              <a:rPr lang="en-US" altLang="ja-JP" sz="2400" b="1" dirty="0" smtClean="0"/>
              <a:t>1. </a:t>
            </a:r>
            <a:r>
              <a:rPr lang="ja-JP" altLang="ja-JP" sz="2400" b="1" dirty="0" smtClean="0"/>
              <a:t>「</a:t>
            </a:r>
            <a:r>
              <a:rPr lang="ja-JP" altLang="ja-JP" sz="2400" b="1" dirty="0"/>
              <a:t>生産」視点からみたコスト</a:t>
            </a:r>
          </a:p>
          <a:p>
            <a:pPr lvl="1">
              <a:lnSpc>
                <a:spcPct val="150000"/>
              </a:lnSpc>
            </a:pPr>
            <a:r>
              <a:rPr lang="ja-JP" altLang="ja-JP" sz="2000" b="1" dirty="0" smtClean="0"/>
              <a:t>製造</a:t>
            </a:r>
            <a:r>
              <a:rPr lang="ja-JP" altLang="ja-JP" sz="2000" b="1" dirty="0"/>
              <a:t>単価＝生産にかかる総費用÷総生産量</a:t>
            </a:r>
            <a:r>
              <a:rPr lang="ja-JP" altLang="ja-JP" sz="2000" dirty="0"/>
              <a:t>（</a:t>
            </a:r>
            <a:r>
              <a:rPr lang="en-US" altLang="ja-JP" sz="2000" dirty="0" smtClean="0"/>
              <a:t>or </a:t>
            </a:r>
            <a:r>
              <a:rPr lang="ja-JP" altLang="ja-JP" sz="2000" dirty="0" smtClean="0"/>
              <a:t>総生産数）</a:t>
            </a:r>
            <a:endParaRPr lang="en-US" altLang="ja-JP" sz="2000" dirty="0" smtClean="0"/>
          </a:p>
          <a:p>
            <a:pPr lvl="1">
              <a:lnSpc>
                <a:spcPct val="150000"/>
              </a:lnSpc>
            </a:pPr>
            <a:r>
              <a:rPr lang="ja-JP" altLang="ja-JP" sz="2000" dirty="0" smtClean="0"/>
              <a:t>生産にかかる総費用</a:t>
            </a:r>
            <a:r>
              <a:rPr lang="ja-JP" altLang="en-US" sz="2000" dirty="0" smtClean="0"/>
              <a:t>＝固定費用（研究開発費、製造設備費ほか）</a:t>
            </a:r>
            <a:endParaRPr lang="en-US" altLang="ja-JP" sz="2000" dirty="0" smtClean="0"/>
          </a:p>
          <a:p>
            <a:pPr lvl="1">
              <a:lnSpc>
                <a:spcPct val="150000"/>
              </a:lnSpc>
            </a:pPr>
            <a:r>
              <a:rPr lang="ja-JP" altLang="en-US" sz="2000" dirty="0"/>
              <a:t>　</a:t>
            </a:r>
            <a:r>
              <a:rPr lang="ja-JP" altLang="en-US" sz="2000" dirty="0" smtClean="0"/>
              <a:t>　　　　　　　　　　　　　　　　　　＋可変費用（原材料費・賃金など）</a:t>
            </a:r>
            <a:endParaRPr lang="ja-JP" altLang="ja-JP" sz="2000" dirty="0"/>
          </a:p>
        </p:txBody>
      </p:sp>
      <p:sp>
        <p:nvSpPr>
          <p:cNvPr id="4" name="正方形/長方形 3"/>
          <p:cNvSpPr/>
          <p:nvPr/>
        </p:nvSpPr>
        <p:spPr>
          <a:xfrm>
            <a:off x="539552" y="3284984"/>
            <a:ext cx="7848872" cy="923330"/>
          </a:xfrm>
          <a:prstGeom prst="rect">
            <a:avLst/>
          </a:prstGeom>
        </p:spPr>
        <p:txBody>
          <a:bodyPr wrap="square" lIns="0" rIns="0">
            <a:spAutoFit/>
          </a:bodyPr>
          <a:lstStyle/>
          <a:p>
            <a:r>
              <a:rPr lang="en-US" altLang="ja-JP" sz="2400" b="1" dirty="0" smtClean="0"/>
              <a:t>2. </a:t>
            </a:r>
            <a:r>
              <a:rPr lang="ja-JP" altLang="ja-JP" sz="2400" b="1" dirty="0" smtClean="0"/>
              <a:t>「</a:t>
            </a:r>
            <a:r>
              <a:rPr lang="ja-JP" altLang="en-US" sz="2400" b="1" dirty="0" smtClean="0"/>
              <a:t>販売・管理</a:t>
            </a:r>
            <a:r>
              <a:rPr lang="ja-JP" altLang="ja-JP" sz="2400" b="1" dirty="0" smtClean="0"/>
              <a:t>」</a:t>
            </a:r>
            <a:r>
              <a:rPr lang="ja-JP" altLang="ja-JP" sz="2400" b="1" dirty="0"/>
              <a:t>視点からみたコスト</a:t>
            </a:r>
          </a:p>
          <a:p>
            <a:pPr lvl="1">
              <a:lnSpc>
                <a:spcPct val="150000"/>
              </a:lnSpc>
            </a:pPr>
            <a:r>
              <a:rPr lang="zh-TW" altLang="en-US" sz="2000" b="1" dirty="0" smtClean="0">
                <a:latin typeface="ＭＳ Ｐゴシック" pitchFamily="50" charset="-128"/>
                <a:ea typeface="ＭＳ Ｐゴシック" pitchFamily="50" charset="-128"/>
              </a:rPr>
              <a:t>販売単価＝</a:t>
            </a:r>
            <a:r>
              <a:rPr lang="ja-JP" altLang="en-US" sz="2000" b="1" dirty="0" smtClean="0">
                <a:latin typeface="ＭＳ Ｐゴシック" pitchFamily="50" charset="-128"/>
                <a:ea typeface="ＭＳ Ｐゴシック" pitchFamily="50" charset="-128"/>
              </a:rPr>
              <a:t>（</a:t>
            </a:r>
            <a:r>
              <a:rPr lang="zh-TW" altLang="en-US" sz="2000" b="1" dirty="0" smtClean="0">
                <a:latin typeface="ＭＳ Ｐゴシック" pitchFamily="50" charset="-128"/>
                <a:ea typeface="ＭＳ Ｐゴシック" pitchFamily="50" charset="-128"/>
              </a:rPr>
              <a:t>販売費用＋管理費用</a:t>
            </a:r>
            <a:r>
              <a:rPr lang="ja-JP" altLang="en-US" sz="2000" b="1" dirty="0" smtClean="0">
                <a:latin typeface="ＭＳ Ｐゴシック" pitchFamily="50" charset="-128"/>
                <a:ea typeface="ＭＳ Ｐゴシック" pitchFamily="50" charset="-128"/>
              </a:rPr>
              <a:t>）</a:t>
            </a:r>
            <a:r>
              <a:rPr lang="en-US" altLang="zh-TW" sz="2000" b="1" dirty="0" smtClean="0">
                <a:latin typeface="ＭＳ Ｐゴシック" pitchFamily="50" charset="-128"/>
                <a:ea typeface="ＭＳ Ｐゴシック" pitchFamily="50" charset="-128"/>
              </a:rPr>
              <a:t>÷</a:t>
            </a:r>
            <a:r>
              <a:rPr lang="zh-TW" altLang="en-US" sz="2000" b="1" dirty="0" smtClean="0">
                <a:latin typeface="ＭＳ Ｐゴシック" pitchFamily="50" charset="-128"/>
                <a:ea typeface="ＭＳ Ｐゴシック" pitchFamily="50" charset="-128"/>
              </a:rPr>
              <a:t>総販売量 ＋製造単価＋利益</a:t>
            </a:r>
            <a:endParaRPr lang="ja-JP" altLang="ja-JP" sz="2000" b="1" dirty="0">
              <a:latin typeface="ＭＳ Ｐゴシック" pitchFamily="50" charset="-128"/>
              <a:ea typeface="ＭＳ Ｐゴシック" pitchFamily="50" charset="-128"/>
            </a:endParaRPr>
          </a:p>
        </p:txBody>
      </p:sp>
      <p:sp>
        <p:nvSpPr>
          <p:cNvPr id="6" name="正方形/長方形 5"/>
          <p:cNvSpPr/>
          <p:nvPr/>
        </p:nvSpPr>
        <p:spPr>
          <a:xfrm>
            <a:off x="539552" y="4509120"/>
            <a:ext cx="7848872" cy="1846659"/>
          </a:xfrm>
          <a:prstGeom prst="rect">
            <a:avLst/>
          </a:prstGeom>
        </p:spPr>
        <p:txBody>
          <a:bodyPr wrap="square">
            <a:spAutoFit/>
          </a:bodyPr>
          <a:lstStyle/>
          <a:p>
            <a:r>
              <a:rPr lang="en-US" altLang="ja-JP" sz="2400" b="1" dirty="0" smtClean="0"/>
              <a:t>3. </a:t>
            </a:r>
            <a:r>
              <a:rPr lang="ja-JP" altLang="ja-JP" sz="2400" b="1" dirty="0" smtClean="0"/>
              <a:t>「</a:t>
            </a:r>
            <a:r>
              <a:rPr lang="ja-JP" altLang="en-US" sz="2400" b="1" dirty="0" smtClean="0"/>
              <a:t>利用</a:t>
            </a:r>
            <a:r>
              <a:rPr lang="ja-JP" altLang="ja-JP" sz="2400" b="1" dirty="0" smtClean="0"/>
              <a:t>」</a:t>
            </a:r>
            <a:r>
              <a:rPr lang="ja-JP" altLang="ja-JP" sz="2400" b="1" dirty="0"/>
              <a:t>視点からみた</a:t>
            </a:r>
            <a:r>
              <a:rPr lang="ja-JP" altLang="ja-JP" sz="2400" b="1" dirty="0" smtClean="0"/>
              <a:t>コスト</a:t>
            </a:r>
          </a:p>
          <a:p>
            <a:pPr lvl="1">
              <a:lnSpc>
                <a:spcPct val="150000"/>
              </a:lnSpc>
            </a:pPr>
            <a:r>
              <a:rPr lang="ja-JP" altLang="en-US" sz="2000" b="1" dirty="0" smtClean="0"/>
              <a:t>利用コスト ＝</a:t>
            </a:r>
            <a:r>
              <a:rPr lang="ja-JP" altLang="en-US" sz="2000" b="1" dirty="0"/>
              <a:t>製品</a:t>
            </a:r>
            <a:r>
              <a:rPr lang="ja-JP" altLang="en-US" sz="2000" b="1" dirty="0" smtClean="0"/>
              <a:t>購入価格 ＋学習費用＋ランニングコスト</a:t>
            </a:r>
            <a:endParaRPr lang="en-US" altLang="ja-JP" sz="2000" b="1" dirty="0" smtClean="0"/>
          </a:p>
          <a:p>
            <a:pPr lvl="1">
              <a:lnSpc>
                <a:spcPct val="150000"/>
              </a:lnSpc>
            </a:pPr>
            <a:r>
              <a:rPr lang="ja-JP" altLang="en-US" sz="2000" b="1" dirty="0"/>
              <a:t>　</a:t>
            </a:r>
            <a:r>
              <a:rPr lang="ja-JP" altLang="en-US" sz="2000" b="1" dirty="0" smtClean="0"/>
              <a:t>　　　　　　　　　　　　　　　＋スイッチング・コスト＋システム・コスト</a:t>
            </a:r>
            <a:endParaRPr lang="en-US" altLang="ja-JP" sz="2000" b="1" dirty="0" smtClean="0"/>
          </a:p>
          <a:p>
            <a:pPr lvl="1">
              <a:lnSpc>
                <a:spcPct val="150000"/>
              </a:lnSpc>
            </a:pPr>
            <a:r>
              <a:rPr lang="ja-JP" altLang="en-US" sz="2000" dirty="0"/>
              <a:t>初期購入</a:t>
            </a:r>
            <a:r>
              <a:rPr lang="ja-JP" altLang="en-US" sz="2000" dirty="0" smtClean="0"/>
              <a:t>費用</a:t>
            </a:r>
            <a:r>
              <a:rPr lang="ja-JP" altLang="en-US" sz="2000" dirty="0"/>
              <a:t>≒</a:t>
            </a:r>
            <a:r>
              <a:rPr lang="ja-JP" altLang="en-US" sz="2000" dirty="0" smtClean="0"/>
              <a:t>製品</a:t>
            </a:r>
            <a:r>
              <a:rPr lang="ja-JP" altLang="en-US" sz="2000" dirty="0"/>
              <a:t>購入</a:t>
            </a:r>
            <a:r>
              <a:rPr lang="ja-JP" altLang="en-US" sz="2000" dirty="0" smtClean="0"/>
              <a:t>価格≒販売単価</a:t>
            </a:r>
            <a:endParaRPr lang="ja-JP" altLang="ja-JP" sz="2000" dirty="0"/>
          </a:p>
        </p:txBody>
      </p:sp>
    </p:spTree>
    <p:extLst>
      <p:ext uri="{BB962C8B-B14F-4D97-AF65-F5344CB8AC3E}">
        <p14:creationId xmlns:p14="http://schemas.microsoft.com/office/powerpoint/2010/main" val="186599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57200" y="551946"/>
            <a:ext cx="8229600" cy="576064"/>
          </a:xfrm>
          <a:prstGeom prst="rect">
            <a:avLst/>
          </a:prstGeom>
        </p:spPr>
        <p:txBody>
          <a:bodyPr lIns="0" rIns="0">
            <a:normAutofit fontScale="8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t>「性能」と「コスト」間でのトレードオフ関係</a:t>
            </a:r>
            <a:endParaRPr lang="ja-JP" altLang="en-US" dirty="0"/>
          </a:p>
        </p:txBody>
      </p:sp>
      <p:sp>
        <p:nvSpPr>
          <p:cNvPr id="3" name="コンテンツ プレースホルダー 2"/>
          <p:cNvSpPr txBox="1">
            <a:spLocks/>
          </p:cNvSpPr>
          <p:nvPr/>
        </p:nvSpPr>
        <p:spPr>
          <a:xfrm>
            <a:off x="323528" y="1268759"/>
            <a:ext cx="8474908" cy="1440161"/>
          </a:xfrm>
          <a:prstGeom prst="rect">
            <a:avLst/>
          </a:prstGeom>
        </p:spPr>
        <p:txBody>
          <a:bodyPr lIns="0" tIns="0" rIns="0" bIns="0">
            <a:normAutofit fontScale="850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4000"/>
              </a:lnSpc>
              <a:buFont typeface="Arial" pitchFamily="34" charset="0"/>
              <a:buNone/>
            </a:pPr>
            <a:r>
              <a:rPr lang="ja-JP" altLang="en-US" sz="3100" b="1" dirty="0" smtClean="0"/>
              <a:t>計算機技術における性能と製造コストのトレードオフ関係</a:t>
            </a:r>
            <a:endParaRPr lang="en-US" altLang="ja-JP" sz="3100" b="1" dirty="0" smtClean="0"/>
          </a:p>
          <a:p>
            <a:pPr marL="0" indent="0">
              <a:lnSpc>
                <a:spcPts val="2700"/>
              </a:lnSpc>
              <a:buFont typeface="Arial" pitchFamily="34" charset="0"/>
              <a:buNone/>
            </a:pPr>
            <a:r>
              <a:rPr lang="ja-JP" altLang="en-US" sz="2200" dirty="0" smtClean="0"/>
              <a:t>高性能性を追求すればするほど高製造コストになるし、製造コスト低減を追求すればするほど性能向上実現が困難になる。 </a:t>
            </a:r>
            <a:r>
              <a:rPr lang="en-US" altLang="ja-JP" sz="2200" dirty="0" smtClean="0"/>
              <a:t>---- </a:t>
            </a:r>
            <a:r>
              <a:rPr lang="ja-JP" altLang="en-US" sz="2200" b="1" dirty="0" smtClean="0"/>
              <a:t>メインフレーム製品 </a:t>
            </a:r>
            <a:r>
              <a:rPr lang="en-US" altLang="ja-JP" sz="2200" b="1" i="1" dirty="0" smtClean="0"/>
              <a:t>vs</a:t>
            </a:r>
            <a:r>
              <a:rPr lang="en-US" altLang="ja-JP" sz="2200" b="1" dirty="0" smtClean="0"/>
              <a:t> PC</a:t>
            </a:r>
            <a:r>
              <a:rPr lang="ja-JP" altLang="en-US" sz="2200" b="1" dirty="0" smtClean="0"/>
              <a:t>製品</a:t>
            </a:r>
            <a:endParaRPr lang="en-US" altLang="ja-JP" sz="2200" b="1" dirty="0"/>
          </a:p>
        </p:txBody>
      </p:sp>
      <p:sp>
        <p:nvSpPr>
          <p:cNvPr id="4" name="コンテンツ プレースホルダー 2"/>
          <p:cNvSpPr txBox="1">
            <a:spLocks/>
          </p:cNvSpPr>
          <p:nvPr/>
        </p:nvSpPr>
        <p:spPr>
          <a:xfrm>
            <a:off x="323528" y="2708920"/>
            <a:ext cx="8474908" cy="3672408"/>
          </a:xfrm>
          <a:prstGeom prst="rect">
            <a:avLst/>
          </a:prstGeom>
        </p:spPr>
        <p:txBody>
          <a:bodyPr vert="horz" lIns="0" tIns="0" rIns="0" bIns="0" rtlCol="0">
            <a:normAutofit fontScale="925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3500"/>
              </a:lnSpc>
              <a:buNone/>
            </a:pPr>
            <a:r>
              <a:rPr lang="en-US" altLang="ja-JP" sz="2600" b="1" dirty="0" smtClean="0"/>
              <a:t>PC</a:t>
            </a:r>
            <a:r>
              <a:rPr lang="ja-JP" altLang="en-US" sz="2600" b="1" dirty="0" smtClean="0"/>
              <a:t>・マイクロプロセッサー・ゲーム専用機の製品イノベーションにおける性能向上と互換性維持のトレードオフ関係</a:t>
            </a:r>
            <a:endParaRPr lang="en-US" altLang="ja-JP" sz="2600" b="1" dirty="0" smtClean="0"/>
          </a:p>
          <a:p>
            <a:pPr marL="0" indent="0">
              <a:lnSpc>
                <a:spcPts val="2700"/>
              </a:lnSpc>
              <a:buNone/>
            </a:pPr>
            <a:r>
              <a:rPr lang="ja-JP" altLang="en-US" sz="2100" dirty="0" smtClean="0"/>
              <a:t>製品イノベーションにおいて</a:t>
            </a:r>
            <a:r>
              <a:rPr lang="en-US" altLang="ja-JP" sz="2100" dirty="0" smtClean="0"/>
              <a:t>radical</a:t>
            </a:r>
            <a:r>
              <a:rPr lang="ja-JP" altLang="en-US" sz="2100" dirty="0" smtClean="0"/>
              <a:t>な性能向上の実現を優先した場合には旧世代機との互換性維持が困難になるし、旧世代機との互換性維持の実現を優先した場合には</a:t>
            </a:r>
            <a:r>
              <a:rPr lang="en-US" altLang="ja-JP" sz="2100" dirty="0" smtClean="0"/>
              <a:t>radical</a:t>
            </a:r>
            <a:r>
              <a:rPr lang="ja-JP" altLang="en-US" sz="2100" dirty="0" smtClean="0"/>
              <a:t>な性能向上が困難になる。 </a:t>
            </a:r>
            <a:endParaRPr lang="en-US" altLang="ja-JP" sz="2100" dirty="0" smtClean="0"/>
          </a:p>
          <a:p>
            <a:pPr marL="0" indent="0">
              <a:lnSpc>
                <a:spcPts val="2600"/>
              </a:lnSpc>
              <a:buNone/>
            </a:pPr>
            <a:r>
              <a:rPr lang="en-US" altLang="ja-JP" sz="2100" b="1" dirty="0" smtClean="0"/>
              <a:t>8bit PC</a:t>
            </a:r>
            <a:r>
              <a:rPr lang="ja-JP" altLang="en-US" sz="2100" b="1" dirty="0" smtClean="0"/>
              <a:t>から</a:t>
            </a:r>
            <a:r>
              <a:rPr lang="en-US" altLang="ja-JP" sz="2100" b="1" dirty="0" smtClean="0"/>
              <a:t>16bit PC</a:t>
            </a:r>
            <a:r>
              <a:rPr lang="ja-JP" altLang="en-US" sz="2100" b="1" dirty="0" err="1" smtClean="0"/>
              <a:t>への</a:t>
            </a:r>
            <a:r>
              <a:rPr lang="ja-JP" altLang="en-US" sz="2100" b="1" dirty="0" smtClean="0"/>
              <a:t>製品イノベーション</a:t>
            </a:r>
            <a:endParaRPr lang="en-US" altLang="ja-JP" sz="2100" b="1" dirty="0" smtClean="0"/>
          </a:p>
          <a:p>
            <a:pPr marL="0" indent="0">
              <a:lnSpc>
                <a:spcPts val="2600"/>
              </a:lnSpc>
              <a:buNone/>
            </a:pPr>
            <a:r>
              <a:rPr lang="en-US" altLang="ja-JP" sz="2100" b="1" dirty="0" smtClean="0"/>
              <a:t>8bit </a:t>
            </a:r>
            <a:r>
              <a:rPr lang="ja-JP" altLang="en-US" sz="2100" b="1" dirty="0" smtClean="0"/>
              <a:t>マイクロプロセッサーから</a:t>
            </a:r>
            <a:r>
              <a:rPr lang="en-US" altLang="ja-JP" sz="2100" b="1" dirty="0" smtClean="0"/>
              <a:t>16bit</a:t>
            </a:r>
            <a:r>
              <a:rPr lang="ja-JP" altLang="en-US" sz="2100" b="1" dirty="0" smtClean="0"/>
              <a:t>マイクロプロセッサーへの製品</a:t>
            </a:r>
            <a:r>
              <a:rPr lang="ja-JP" altLang="en-US" sz="2100" b="1" dirty="0" smtClean="0"/>
              <a:t>イノベーション</a:t>
            </a:r>
            <a:endParaRPr lang="en-US" altLang="ja-JP" sz="2100" b="1" dirty="0" smtClean="0"/>
          </a:p>
          <a:p>
            <a:pPr marL="0" indent="0">
              <a:lnSpc>
                <a:spcPts val="2600"/>
              </a:lnSpc>
              <a:buNone/>
            </a:pPr>
            <a:r>
              <a:rPr lang="en-US" altLang="ja-JP" sz="2100" b="1" dirty="0" smtClean="0"/>
              <a:t>32bit </a:t>
            </a:r>
            <a:r>
              <a:rPr lang="ja-JP" altLang="en-US" sz="2100" b="1" dirty="0"/>
              <a:t>マイクロプロセッサー</a:t>
            </a:r>
            <a:r>
              <a:rPr lang="ja-JP" altLang="en-US" sz="2100" b="1" dirty="0" smtClean="0"/>
              <a:t>から</a:t>
            </a:r>
            <a:r>
              <a:rPr lang="en-US" altLang="ja-JP" sz="2100" b="1" dirty="0" smtClean="0"/>
              <a:t>64bit</a:t>
            </a:r>
            <a:r>
              <a:rPr lang="ja-JP" altLang="en-US" sz="2100" b="1" dirty="0"/>
              <a:t>マイクロプロセッサーへの製品イノベーション</a:t>
            </a:r>
            <a:endParaRPr lang="en-US" altLang="ja-JP" sz="2100" b="1" dirty="0"/>
          </a:p>
          <a:p>
            <a:pPr marL="0" indent="0">
              <a:lnSpc>
                <a:spcPts val="2600"/>
              </a:lnSpc>
              <a:buNone/>
            </a:pPr>
            <a:r>
              <a:rPr lang="en-US" altLang="ja-JP" sz="2100" b="1" dirty="0" err="1" smtClean="0"/>
              <a:t>Gamecube</a:t>
            </a:r>
            <a:r>
              <a:rPr lang="en-US" altLang="ja-JP" sz="2100" b="1" dirty="0" smtClean="0"/>
              <a:t> </a:t>
            </a:r>
            <a:r>
              <a:rPr lang="ja-JP" altLang="en-US" sz="2100" b="1" dirty="0" smtClean="0"/>
              <a:t>から</a:t>
            </a:r>
            <a:r>
              <a:rPr lang="en-US" altLang="ja-JP" sz="2100" b="1" dirty="0" smtClean="0"/>
              <a:t>Wii </a:t>
            </a:r>
            <a:r>
              <a:rPr lang="ja-JP" altLang="en-US" sz="2100" b="1" dirty="0" err="1" smtClean="0"/>
              <a:t>への</a:t>
            </a:r>
            <a:r>
              <a:rPr lang="ja-JP" altLang="en-US" sz="2100" b="1" dirty="0" smtClean="0"/>
              <a:t>製品イノベーション </a:t>
            </a:r>
            <a:r>
              <a:rPr lang="en-US" altLang="ja-JP" sz="2100" b="1" dirty="0" smtClean="0"/>
              <a:t>vs  PS2</a:t>
            </a:r>
            <a:r>
              <a:rPr lang="ja-JP" altLang="en-US" sz="2100" b="1" dirty="0" smtClean="0"/>
              <a:t>から</a:t>
            </a:r>
            <a:r>
              <a:rPr lang="en-US" altLang="ja-JP" sz="2100" b="1" dirty="0" smtClean="0"/>
              <a:t>PS3 </a:t>
            </a:r>
            <a:r>
              <a:rPr lang="ja-JP" altLang="en-US" sz="2100" b="1" dirty="0" err="1" smtClean="0"/>
              <a:t>への</a:t>
            </a:r>
            <a:r>
              <a:rPr lang="ja-JP" altLang="en-US" sz="2100" b="1" dirty="0" smtClean="0"/>
              <a:t>製品イノベーション</a:t>
            </a:r>
            <a:endParaRPr lang="en-US" altLang="ja-JP" sz="2100" b="1" dirty="0"/>
          </a:p>
        </p:txBody>
      </p:sp>
    </p:spTree>
    <p:extLst>
      <p:ext uri="{BB962C8B-B14F-4D97-AF65-F5344CB8AC3E}">
        <p14:creationId xmlns:p14="http://schemas.microsoft.com/office/powerpoint/2010/main" val="389371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calcmode="lin" valueType="num">
                                      <p:cBhvr additive="base">
                                        <p:cTn id="4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additive="base">
                                        <p:cTn id="4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309</TotalTime>
  <Words>829</Words>
  <Application>Microsoft Office PowerPoint</Application>
  <PresentationFormat>画面に合わせる (4:3)</PresentationFormat>
  <Paragraphs>73</Paragraphs>
  <Slides>8</Slides>
  <Notes>8</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技術進歩の基準の多様性と 技術発展の複線性</vt:lpstr>
      <vt:lpstr>PowerPoint プレゼンテーション</vt:lpstr>
      <vt:lpstr>PowerPoint プレゼンテーション</vt:lpstr>
      <vt:lpstr>PowerPoint プレゼンテーション</vt:lpstr>
      <vt:lpstr> 「より進んだ技術とは何か？」 に関する規定の多様性</vt:lpstr>
      <vt:lpstr>複数「性能」間でのトレードオフ関係</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「好適機能範囲」論から見た 技術進歩</dc:title>
  <dc:creator>sano</dc:creator>
  <cp:lastModifiedBy>sano</cp:lastModifiedBy>
  <cp:revision>27</cp:revision>
  <cp:lastPrinted>2012-01-29T18:08:34Z</cp:lastPrinted>
  <dcterms:created xsi:type="dcterms:W3CDTF">2012-01-29T12:15:08Z</dcterms:created>
  <dcterms:modified xsi:type="dcterms:W3CDTF">2012-01-29T18:11:40Z</dcterms:modified>
</cp:coreProperties>
</file>